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56" r:id="rId2"/>
    <p:sldId id="257" r:id="rId3"/>
    <p:sldId id="258" r:id="rId4"/>
    <p:sldId id="259" r:id="rId5"/>
    <p:sldId id="260" r:id="rId6"/>
    <p:sldId id="284" r:id="rId7"/>
    <p:sldId id="261" r:id="rId8"/>
    <p:sldId id="262" r:id="rId9"/>
    <p:sldId id="263" r:id="rId10"/>
    <p:sldId id="264" r:id="rId11"/>
    <p:sldId id="265" r:id="rId12"/>
    <p:sldId id="266" r:id="rId13"/>
    <p:sldId id="283"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7" autoAdjust="0"/>
    <p:restoredTop sz="94660"/>
  </p:normalViewPr>
  <p:slideViewPr>
    <p:cSldViewPr snapToGrid="0">
      <p:cViewPr varScale="1">
        <p:scale>
          <a:sx n="100" d="100"/>
          <a:sy n="100" d="100"/>
        </p:scale>
        <p:origin x="7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8C1D2D-8554-4EED-91EE-F33B325AE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CA1A88A-8214-4907-9720-E5C31FBCD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ACCB815-6F48-4F24-AA26-06E4F8DEDAF8}"/>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5" name="Footer Placeholder 4">
            <a:extLst>
              <a:ext uri="{FF2B5EF4-FFF2-40B4-BE49-F238E27FC236}">
                <a16:creationId xmlns="" xmlns:a16="http://schemas.microsoft.com/office/drawing/2014/main" id="{DB85A835-A3B3-4D9B-AB1B-A2562F2E6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DB15A9-232F-40EC-9CA6-4C118B399E98}"/>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49170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57FCAF-991E-464E-A41F-FEF41B6A92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BCF5238-6F71-46E8-9DE7-9959550D23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5C795B1-4C4D-4D80-8BC1-0D4D8FF7C3F7}"/>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5" name="Footer Placeholder 4">
            <a:extLst>
              <a:ext uri="{FF2B5EF4-FFF2-40B4-BE49-F238E27FC236}">
                <a16:creationId xmlns="" xmlns:a16="http://schemas.microsoft.com/office/drawing/2014/main" id="{F567E124-7DA5-4E2B-980E-33D4A884B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A65C95-E0AB-4E22-90DA-747C95BC0362}"/>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71470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14DFED-45BC-451D-8114-F3DA390799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19D4FBA-9056-409B-BF93-5DB3FA06E4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2E2CA4-750D-4A5B-BF44-D643C6CA3059}"/>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5" name="Footer Placeholder 4">
            <a:extLst>
              <a:ext uri="{FF2B5EF4-FFF2-40B4-BE49-F238E27FC236}">
                <a16:creationId xmlns="" xmlns:a16="http://schemas.microsoft.com/office/drawing/2014/main" id="{61AD2D25-274D-4533-87E8-37A2E4CDA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DD6CE7-F152-48BE-BFE9-EF0893DCE4E5}"/>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28366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F69BC1-30DC-4389-AE30-026A3859D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EF4672D-375C-4C36-824F-BC5C04CD90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E687E8-E061-46F2-B2D0-93AD9B19268D}"/>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5" name="Footer Placeholder 4">
            <a:extLst>
              <a:ext uri="{FF2B5EF4-FFF2-40B4-BE49-F238E27FC236}">
                <a16:creationId xmlns="" xmlns:a16="http://schemas.microsoft.com/office/drawing/2014/main" id="{EFCDB974-9AD5-4460-BE7E-C334D6F67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A60279-161C-47C1-84EA-BE70EAAAE428}"/>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79483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BE7E64-572C-41BE-8CD6-6FBBFB6FB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C89A1DB-DD84-463D-9F09-10DD7B12A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5042F3D-7DB8-484E-B72B-370EBF4AEB5B}"/>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5" name="Footer Placeholder 4">
            <a:extLst>
              <a:ext uri="{FF2B5EF4-FFF2-40B4-BE49-F238E27FC236}">
                <a16:creationId xmlns="" xmlns:a16="http://schemas.microsoft.com/office/drawing/2014/main" id="{C1B2B0F5-1D3E-4103-93F9-15C527A9E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BD3872-933E-4EA2-A1F9-DC6D9A97CDF9}"/>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383179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072764-ABB9-4A23-B86D-A4783E526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D2C99AD-BB00-4000-B1C4-C68EAF6622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A3BDE31-8511-40DA-A8AB-5689074C9E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A555EDC-0E9D-475E-8512-5A72D3974D0F}"/>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6" name="Footer Placeholder 5">
            <a:extLst>
              <a:ext uri="{FF2B5EF4-FFF2-40B4-BE49-F238E27FC236}">
                <a16:creationId xmlns="" xmlns:a16="http://schemas.microsoft.com/office/drawing/2014/main" id="{E18C0E8E-2911-436D-B6B7-94A2A6535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E42FE8E-CC7B-4DF6-9DEA-5EAD8D145795}"/>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365918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2F2BAC-7866-4E80-BC4C-9C2F4C33F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346CE9B-5DBB-4FEC-A385-6492094F6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97B0DF8-2CE4-46D7-881E-C07F1C000E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C02641F-E03D-42DB-BC0F-C05F0C6A7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CFE63F8-A90F-4624-B792-C7E1FF44BC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6E4B501-5B39-4935-A9B5-9910FFB9B0FD}"/>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8" name="Footer Placeholder 7">
            <a:extLst>
              <a:ext uri="{FF2B5EF4-FFF2-40B4-BE49-F238E27FC236}">
                <a16:creationId xmlns="" xmlns:a16="http://schemas.microsoft.com/office/drawing/2014/main" id="{DBB80C74-D468-42EE-B1C2-40855D617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2D7C4ED-06DE-47AC-BE48-381466642760}"/>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207861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C068F-06CE-4021-A209-DA9E3C601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21D607F-347B-4723-9654-3B35F785C6DF}"/>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4" name="Footer Placeholder 3">
            <a:extLst>
              <a:ext uri="{FF2B5EF4-FFF2-40B4-BE49-F238E27FC236}">
                <a16:creationId xmlns="" xmlns:a16="http://schemas.microsoft.com/office/drawing/2014/main" id="{09D3289B-84CD-4565-9151-62DCD0CEC9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6BA56E9-EE82-4E9B-824D-4112071A0BD9}"/>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86860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357AE89-55E5-490B-8715-3469EDEA4915}"/>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3" name="Footer Placeholder 2">
            <a:extLst>
              <a:ext uri="{FF2B5EF4-FFF2-40B4-BE49-F238E27FC236}">
                <a16:creationId xmlns="" xmlns:a16="http://schemas.microsoft.com/office/drawing/2014/main" id="{50B78BCA-973C-4CA4-9429-D4C312814F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0B51BB2-10DE-4F29-8E7C-F1CE75AF4EE2}"/>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38000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B37EC9-1AA4-4DA9-A6E5-1C5E70B72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424717E-AC15-4FF9-8D0D-C9FFB1713F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F08A6B-69A2-469F-A7C6-BAB0FF7D7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0989560-63A8-42C5-9B5A-593B9720FD9F}"/>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6" name="Footer Placeholder 5">
            <a:extLst>
              <a:ext uri="{FF2B5EF4-FFF2-40B4-BE49-F238E27FC236}">
                <a16:creationId xmlns="" xmlns:a16="http://schemas.microsoft.com/office/drawing/2014/main" id="{998C2F39-8F87-4836-91F7-4E3387741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A8DE723-2A8B-4AC0-BE2D-A07C25D61AA1}"/>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138915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C1B132-BE24-4FF6-B8E1-5727DD3C7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A2DD59E-AC5A-4303-8472-6415F9F6C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700E1B3-1884-4CA5-83C0-DFAC996C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ECF52C-C794-4D36-9A2E-FE7E279D4452}"/>
              </a:ext>
            </a:extLst>
          </p:cNvPr>
          <p:cNvSpPr>
            <a:spLocks noGrp="1"/>
          </p:cNvSpPr>
          <p:nvPr>
            <p:ph type="dt" sz="half" idx="10"/>
          </p:nvPr>
        </p:nvSpPr>
        <p:spPr/>
        <p:txBody>
          <a:bodyPr/>
          <a:lstStyle/>
          <a:p>
            <a:fld id="{19B299C4-C220-4FF2-B5E9-F79D60DFA878}" type="datetimeFigureOut">
              <a:rPr lang="en-US" smtClean="0"/>
              <a:t>8/16/2020</a:t>
            </a:fld>
            <a:endParaRPr lang="en-US"/>
          </a:p>
        </p:txBody>
      </p:sp>
      <p:sp>
        <p:nvSpPr>
          <p:cNvPr id="6" name="Footer Placeholder 5">
            <a:extLst>
              <a:ext uri="{FF2B5EF4-FFF2-40B4-BE49-F238E27FC236}">
                <a16:creationId xmlns="" xmlns:a16="http://schemas.microsoft.com/office/drawing/2014/main" id="{6F04075D-D9AC-44C7-BDDA-97AA90A67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906A6AB-85E8-4AFF-9CDD-1252AE4B2671}"/>
              </a:ext>
            </a:extLst>
          </p:cNvPr>
          <p:cNvSpPr>
            <a:spLocks noGrp="1"/>
          </p:cNvSpPr>
          <p:nvPr>
            <p:ph type="sldNum" sz="quarter" idx="12"/>
          </p:nvPr>
        </p:nvSpPr>
        <p:spPr/>
        <p:txBody>
          <a:bodyPr/>
          <a:lstStyle/>
          <a:p>
            <a:fld id="{70232553-5440-4A17-9931-F6067D8330A9}" type="slidenum">
              <a:rPr lang="en-US" smtClean="0"/>
              <a:t>‹#›</a:t>
            </a:fld>
            <a:endParaRPr lang="en-US"/>
          </a:p>
        </p:txBody>
      </p:sp>
    </p:spTree>
    <p:extLst>
      <p:ext uri="{BB962C8B-B14F-4D97-AF65-F5344CB8AC3E}">
        <p14:creationId xmlns:p14="http://schemas.microsoft.com/office/powerpoint/2010/main" val="320139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
              <a:schemeClr val="bg1"/>
            </a:gs>
            <a:gs pos="80000">
              <a:schemeClr val="accent1">
                <a:lumMod val="5000"/>
                <a:lumOff val="95000"/>
              </a:schemeClr>
            </a:gs>
            <a:gs pos="87000">
              <a:schemeClr val="accent5">
                <a:lumMod val="75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64DACFB-F060-4169-A128-77C4CD838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FD602AB-497F-4496-833E-F3E4EE790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359925-EB9F-4B15-890E-BFEC77DD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299C4-C220-4FF2-B5E9-F79D60DFA878}" type="datetimeFigureOut">
              <a:rPr lang="en-US" smtClean="0"/>
              <a:t>8/16/2020</a:t>
            </a:fld>
            <a:endParaRPr lang="en-US"/>
          </a:p>
        </p:txBody>
      </p:sp>
      <p:sp>
        <p:nvSpPr>
          <p:cNvPr id="5" name="Footer Placeholder 4">
            <a:extLst>
              <a:ext uri="{FF2B5EF4-FFF2-40B4-BE49-F238E27FC236}">
                <a16:creationId xmlns="" xmlns:a16="http://schemas.microsoft.com/office/drawing/2014/main" id="{4DD6D995-88DB-4348-8D83-DB9BCF0C4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05825BD-DF1E-4100-A9E5-5170E5F96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32553-5440-4A17-9931-F6067D8330A9}" type="slidenum">
              <a:rPr lang="en-US" smtClean="0"/>
              <a:t>‹#›</a:t>
            </a:fld>
            <a:endParaRPr lang="en-US"/>
          </a:p>
        </p:txBody>
      </p:sp>
    </p:spTree>
    <p:extLst>
      <p:ext uri="{BB962C8B-B14F-4D97-AF65-F5344CB8AC3E}">
        <p14:creationId xmlns:p14="http://schemas.microsoft.com/office/powerpoint/2010/main" val="329734527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egallery.com/"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hrome.google.com/webstore/category/extensions" TargetMode="External"/><Relationship Id="rId4" Type="http://schemas.openxmlformats.org/officeDocument/2006/relationships/hyperlink" Target="https://addons.mozilla.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4629744" y="-4772488"/>
            <a:ext cx="2923728" cy="12349472"/>
          </a:xfrm>
          <a:prstGeom prst="rect">
            <a:avLst/>
          </a:prstGeom>
        </p:spPr>
      </p:pic>
      <p:sp>
        <p:nvSpPr>
          <p:cNvPr id="2" name="Title 1">
            <a:extLst>
              <a:ext uri="{FF2B5EF4-FFF2-40B4-BE49-F238E27FC236}">
                <a16:creationId xmlns="" xmlns:a16="http://schemas.microsoft.com/office/drawing/2014/main" id="{2730D7C8-CA0C-4178-98EA-66A5B7E1CF1D}"/>
              </a:ext>
            </a:extLst>
          </p:cNvPr>
          <p:cNvSpPr>
            <a:spLocks noGrp="1"/>
          </p:cNvSpPr>
          <p:nvPr>
            <p:ph type="ctrTitle"/>
          </p:nvPr>
        </p:nvSpPr>
        <p:spPr>
          <a:xfrm>
            <a:off x="1433317" y="3037924"/>
            <a:ext cx="9144000" cy="2656020"/>
          </a:xfrm>
          <a:effectLst>
            <a:glow rad="139700">
              <a:schemeClr val="accent6">
                <a:satMod val="175000"/>
                <a:alpha val="40000"/>
              </a:schemeClr>
            </a:glow>
          </a:effectLst>
        </p:spPr>
        <p:txBody>
          <a:bodyPr>
            <a:normAutofit fontScale="90000"/>
          </a:bodyPr>
          <a:lstStyle/>
          <a:p>
            <a:r>
              <a:rPr lang="en-US" dirty="0" smtClean="0"/>
              <a:t/>
            </a:r>
            <a:br>
              <a:rPr lang="en-US" dirty="0" smtClean="0"/>
            </a:br>
            <a:r>
              <a:rPr lang="en-US" dirty="0"/>
              <a:t/>
            </a:r>
            <a:br>
              <a:rPr lang="en-US" dirty="0"/>
            </a:br>
            <a:r>
              <a:rPr lang="en-US" dirty="0" smtClean="0"/>
              <a:t> </a:t>
            </a:r>
            <a:r>
              <a:rPr lang="en-US" dirty="0"/>
              <a:t>U</a:t>
            </a:r>
            <a:r>
              <a:rPr lang="en-US" dirty="0" smtClean="0"/>
              <a:t>nderstanding </a:t>
            </a:r>
            <a:r>
              <a:rPr lang="en-US" dirty="0"/>
              <a:t>the Terminology about the internet and the </a:t>
            </a:r>
            <a:r>
              <a:rPr lang="en-US" dirty="0" smtClean="0"/>
              <a:t>World Wide Web</a:t>
            </a:r>
            <a:endParaRPr lang="en-US" dirty="0"/>
          </a:p>
        </p:txBody>
      </p:sp>
      <p:sp>
        <p:nvSpPr>
          <p:cNvPr id="3" name="Subtitle 2">
            <a:extLst>
              <a:ext uri="{FF2B5EF4-FFF2-40B4-BE49-F238E27FC236}">
                <a16:creationId xmlns="" xmlns:a16="http://schemas.microsoft.com/office/drawing/2014/main" id="{CFC389A6-C930-46A1-9A5F-A5B360839758}"/>
              </a:ext>
            </a:extLst>
          </p:cNvPr>
          <p:cNvSpPr>
            <a:spLocks noGrp="1"/>
          </p:cNvSpPr>
          <p:nvPr>
            <p:ph type="subTitle" idx="1"/>
          </p:nvPr>
        </p:nvSpPr>
        <p:spPr>
          <a:xfrm>
            <a:off x="1289732" y="5867256"/>
            <a:ext cx="9144000" cy="881167"/>
          </a:xfrm>
        </p:spPr>
        <p:txBody>
          <a:bodyPr>
            <a:normAutofit/>
          </a:bodyPr>
          <a:lstStyle/>
          <a:p>
            <a:r>
              <a:rPr lang="en-US" dirty="0" smtClean="0"/>
              <a:t>Mrs</a:t>
            </a:r>
            <a:r>
              <a:rPr lang="en-US" dirty="0"/>
              <a:t>. Valerio</a:t>
            </a:r>
          </a:p>
          <a:p>
            <a:r>
              <a:rPr lang="en-US" dirty="0"/>
              <a:t>Reference eBook CIS 105</a:t>
            </a:r>
          </a:p>
        </p:txBody>
      </p:sp>
    </p:spTree>
    <p:extLst>
      <p:ext uri="{BB962C8B-B14F-4D97-AF65-F5344CB8AC3E}">
        <p14:creationId xmlns:p14="http://schemas.microsoft.com/office/powerpoint/2010/main" val="199922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590" y="-106532"/>
            <a:ext cx="1626615" cy="6858000"/>
          </a:xfrm>
          <a:prstGeom prst="rect">
            <a:avLst/>
          </a:prstGeom>
        </p:spPr>
      </p:pic>
      <p:sp>
        <p:nvSpPr>
          <p:cNvPr id="2" name="Title 1">
            <a:extLst>
              <a:ext uri="{FF2B5EF4-FFF2-40B4-BE49-F238E27FC236}">
                <a16:creationId xmlns="" xmlns:a16="http://schemas.microsoft.com/office/drawing/2014/main" id="{658ABAAC-8259-45EE-95B9-01EAB882242F}"/>
              </a:ext>
            </a:extLst>
          </p:cNvPr>
          <p:cNvSpPr>
            <a:spLocks noGrp="1"/>
          </p:cNvSpPr>
          <p:nvPr>
            <p:ph type="title"/>
          </p:nvPr>
        </p:nvSpPr>
        <p:spPr>
          <a:xfrm>
            <a:off x="1499024" y="128059"/>
            <a:ext cx="9702293" cy="698330"/>
          </a:xfrm>
          <a:solidFill>
            <a:schemeClr val="bg1"/>
          </a:solidFill>
        </p:spPr>
        <p:txBody>
          <a:bodyPr/>
          <a:lstStyle/>
          <a:p>
            <a:r>
              <a:rPr lang="en-US" dirty="0"/>
              <a:t>Knowledge Check</a:t>
            </a:r>
          </a:p>
        </p:txBody>
      </p:sp>
      <p:pic>
        <p:nvPicPr>
          <p:cNvPr id="7" name="Content Placeholder 6">
            <a:extLst>
              <a:ext uri="{FF2B5EF4-FFF2-40B4-BE49-F238E27FC236}">
                <a16:creationId xmlns="" xmlns:a16="http://schemas.microsoft.com/office/drawing/2014/main" id="{4E57B9DA-3228-49EA-9768-E529C0AB6625}"/>
              </a:ext>
            </a:extLst>
          </p:cNvPr>
          <p:cNvPicPr>
            <a:picLocks noGrp="1" noChangeAspect="1"/>
          </p:cNvPicPr>
          <p:nvPr>
            <p:ph idx="1"/>
          </p:nvPr>
        </p:nvPicPr>
        <p:blipFill rotWithShape="1">
          <a:blip r:embed="rId3"/>
          <a:srcRect l="11528" t="15495" r="11966" b="38724"/>
          <a:stretch/>
        </p:blipFill>
        <p:spPr>
          <a:xfrm>
            <a:off x="491489" y="1700331"/>
            <a:ext cx="11253683" cy="4208978"/>
          </a:xfrm>
          <a:prstGeom prst="rect">
            <a:avLst/>
          </a:prstGeom>
        </p:spPr>
      </p:pic>
      <p:cxnSp>
        <p:nvCxnSpPr>
          <p:cNvPr id="4" name="Straight Arrow Connector 3"/>
          <p:cNvCxnSpPr/>
          <p:nvPr/>
        </p:nvCxnSpPr>
        <p:spPr>
          <a:xfrm>
            <a:off x="5441058" y="3823855"/>
            <a:ext cx="1692773" cy="1080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478843" y="4995193"/>
            <a:ext cx="1662545" cy="423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41058" y="3899425"/>
            <a:ext cx="1692773" cy="377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78843" y="4360403"/>
            <a:ext cx="1654988" cy="272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16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298" y="0"/>
            <a:ext cx="1626615" cy="6858000"/>
          </a:xfrm>
          <a:prstGeom prst="rect">
            <a:avLst/>
          </a:prstGeom>
        </p:spPr>
      </p:pic>
      <p:sp>
        <p:nvSpPr>
          <p:cNvPr id="2" name="Title 1">
            <a:extLst>
              <a:ext uri="{FF2B5EF4-FFF2-40B4-BE49-F238E27FC236}">
                <a16:creationId xmlns="" xmlns:a16="http://schemas.microsoft.com/office/drawing/2014/main" id="{793F194A-6469-4A2D-A78C-3B21A7427346}"/>
              </a:ext>
            </a:extLst>
          </p:cNvPr>
          <p:cNvSpPr>
            <a:spLocks noGrp="1"/>
          </p:cNvSpPr>
          <p:nvPr>
            <p:ph type="title"/>
          </p:nvPr>
        </p:nvSpPr>
        <p:spPr>
          <a:xfrm>
            <a:off x="145473" y="103909"/>
            <a:ext cx="11824853" cy="800101"/>
          </a:xfrm>
          <a:solidFill>
            <a:schemeClr val="bg1"/>
          </a:solidFill>
        </p:spPr>
        <p:txBody>
          <a:bodyPr anchor="t">
            <a:normAutofit fontScale="90000"/>
          </a:bodyPr>
          <a:lstStyle/>
          <a:p>
            <a:r>
              <a:rPr lang="en-US" dirty="0"/>
              <a:t>Part 2. Understanding the World Wide Web </a:t>
            </a:r>
            <a:br>
              <a:rPr lang="en-US" dirty="0"/>
            </a:br>
            <a:endParaRPr lang="en-US" dirty="0"/>
          </a:p>
        </p:txBody>
      </p:sp>
      <p:sp>
        <p:nvSpPr>
          <p:cNvPr id="3" name="Content Placeholder 2">
            <a:extLst>
              <a:ext uri="{FF2B5EF4-FFF2-40B4-BE49-F238E27FC236}">
                <a16:creationId xmlns="" xmlns:a16="http://schemas.microsoft.com/office/drawing/2014/main" id="{D2B19D49-41BD-4D1C-9615-4C3EA7D0E935}"/>
              </a:ext>
            </a:extLst>
          </p:cNvPr>
          <p:cNvSpPr>
            <a:spLocks noGrp="1"/>
          </p:cNvSpPr>
          <p:nvPr>
            <p:ph idx="1"/>
          </p:nvPr>
        </p:nvSpPr>
        <p:spPr>
          <a:xfrm>
            <a:off x="838200" y="1158240"/>
            <a:ext cx="10515600" cy="5018723"/>
          </a:xfrm>
          <a:solidFill>
            <a:schemeClr val="bg1"/>
          </a:solidFill>
        </p:spPr>
        <p:txBody>
          <a:bodyPr>
            <a:normAutofit/>
          </a:bodyPr>
          <a:lstStyle/>
          <a:p>
            <a:r>
              <a:rPr lang="en-US" sz="3600" dirty="0"/>
              <a:t>Again – the last in a label to the right is the “Top-level” and it follows the dot.</a:t>
            </a:r>
          </a:p>
          <a:p>
            <a:pPr marL="0" indent="0">
              <a:buNone/>
            </a:pPr>
            <a:r>
              <a:rPr lang="en-US" sz="3600" dirty="0"/>
              <a:t>Standard Domain Names:</a:t>
            </a:r>
          </a:p>
          <a:p>
            <a:r>
              <a:rPr lang="en-US" sz="3600" dirty="0"/>
              <a:t>In 2014 there were over 735, this has grown. </a:t>
            </a:r>
          </a:p>
          <a:p>
            <a:pPr lvl="1"/>
            <a:r>
              <a:rPr lang="en-US" sz="3200" dirty="0"/>
              <a:t>Common ones are : .com, .org, </a:t>
            </a:r>
            <a:r>
              <a:rPr lang="en-US" sz="3200" dirty="0" err="1"/>
              <a:t>.net</a:t>
            </a:r>
            <a:r>
              <a:rPr lang="en-US" sz="3200" dirty="0"/>
              <a:t>, .</a:t>
            </a:r>
            <a:r>
              <a:rPr lang="en-US" sz="3200" dirty="0" err="1"/>
              <a:t>int</a:t>
            </a:r>
            <a:r>
              <a:rPr lang="en-US" sz="3200" dirty="0"/>
              <a:t>, .</a:t>
            </a:r>
            <a:r>
              <a:rPr lang="en-US" sz="3200" dirty="0" err="1"/>
              <a:t>edu</a:t>
            </a:r>
            <a:r>
              <a:rPr lang="en-US" sz="3200" dirty="0"/>
              <a:t>, .</a:t>
            </a:r>
            <a:r>
              <a:rPr lang="en-US" sz="3200" dirty="0" err="1"/>
              <a:t>gov</a:t>
            </a:r>
            <a:r>
              <a:rPr lang="en-US" sz="3200" dirty="0"/>
              <a:t>, .mil</a:t>
            </a:r>
          </a:p>
          <a:p>
            <a:pPr lvl="1"/>
            <a:r>
              <a:rPr lang="en-US" sz="3200" dirty="0"/>
              <a:t>Each country has their own now, for example .</a:t>
            </a:r>
            <a:r>
              <a:rPr lang="en-US" sz="3200" dirty="0" err="1"/>
              <a:t>uk</a:t>
            </a:r>
            <a:r>
              <a:rPr lang="en-US" sz="3200" dirty="0"/>
              <a:t>, .ca (Canada), .de (Germany)</a:t>
            </a:r>
          </a:p>
          <a:p>
            <a:pPr marL="0" indent="0">
              <a:buNone/>
            </a:pPr>
            <a:r>
              <a:rPr lang="en-US" sz="3600" dirty="0"/>
              <a:t>Special Domain Names:</a:t>
            </a:r>
          </a:p>
          <a:p>
            <a:pPr marL="0" indent="0">
              <a:buNone/>
            </a:pPr>
            <a:r>
              <a:rPr lang="en-US" sz="3600" dirty="0"/>
              <a:t>* .academy, .biz, .pro, .android, .</a:t>
            </a:r>
            <a:r>
              <a:rPr lang="en-US" sz="3600" dirty="0" err="1"/>
              <a:t>ibm</a:t>
            </a:r>
            <a:r>
              <a:rPr lang="en-US" sz="3600" dirty="0"/>
              <a:t>, .</a:t>
            </a:r>
            <a:r>
              <a:rPr lang="en-US" sz="3600" dirty="0" err="1"/>
              <a:t>bmw</a:t>
            </a:r>
            <a:endParaRPr lang="en-US" sz="3600" dirty="0"/>
          </a:p>
          <a:p>
            <a:pPr marL="0" indent="0">
              <a:buNone/>
            </a:pPr>
            <a:endParaRPr lang="en-US" dirty="0"/>
          </a:p>
        </p:txBody>
      </p:sp>
    </p:spTree>
    <p:extLst>
      <p:ext uri="{BB962C8B-B14F-4D97-AF65-F5344CB8AC3E}">
        <p14:creationId xmlns:p14="http://schemas.microsoft.com/office/powerpoint/2010/main" val="244993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1113"/>
            <a:ext cx="1626615" cy="6858000"/>
          </a:xfrm>
          <a:prstGeom prst="rect">
            <a:avLst/>
          </a:prstGeom>
        </p:spPr>
      </p:pic>
      <p:sp>
        <p:nvSpPr>
          <p:cNvPr id="2" name="Title 1">
            <a:extLst>
              <a:ext uri="{FF2B5EF4-FFF2-40B4-BE49-F238E27FC236}">
                <a16:creationId xmlns="" xmlns:a16="http://schemas.microsoft.com/office/drawing/2014/main" id="{711C2313-290E-4E48-86E7-E9DE6235F869}"/>
              </a:ext>
            </a:extLst>
          </p:cNvPr>
          <p:cNvSpPr>
            <a:spLocks noGrp="1"/>
          </p:cNvSpPr>
          <p:nvPr>
            <p:ph type="title"/>
          </p:nvPr>
        </p:nvSpPr>
        <p:spPr>
          <a:xfrm>
            <a:off x="385713" y="58509"/>
            <a:ext cx="10005196" cy="643543"/>
          </a:xfrm>
          <a:solidFill>
            <a:schemeClr val="bg1"/>
          </a:solidFill>
        </p:spPr>
        <p:txBody>
          <a:bodyPr>
            <a:normAutofit fontScale="90000"/>
          </a:bodyPr>
          <a:lstStyle/>
          <a:p>
            <a:r>
              <a:rPr lang="en-US" dirty="0"/>
              <a:t>Part 2. Understanding the World Wide Web</a:t>
            </a:r>
          </a:p>
        </p:txBody>
      </p:sp>
      <p:sp>
        <p:nvSpPr>
          <p:cNvPr id="3" name="Content Placeholder 2">
            <a:extLst>
              <a:ext uri="{FF2B5EF4-FFF2-40B4-BE49-F238E27FC236}">
                <a16:creationId xmlns="" xmlns:a16="http://schemas.microsoft.com/office/drawing/2014/main" id="{34573828-B5DE-4BDC-902C-0F4298505690}"/>
              </a:ext>
            </a:extLst>
          </p:cNvPr>
          <p:cNvSpPr>
            <a:spLocks noGrp="1"/>
          </p:cNvSpPr>
          <p:nvPr>
            <p:ph idx="1"/>
          </p:nvPr>
        </p:nvSpPr>
        <p:spPr>
          <a:xfrm>
            <a:off x="385713" y="791674"/>
            <a:ext cx="10515600" cy="2177415"/>
          </a:xfrm>
          <a:solidFill>
            <a:schemeClr val="bg1"/>
          </a:solidFill>
        </p:spPr>
        <p:txBody>
          <a:bodyPr/>
          <a:lstStyle/>
          <a:p>
            <a:r>
              <a:rPr lang="en-US" dirty="0"/>
              <a:t>Understanding Hyperlinks</a:t>
            </a:r>
          </a:p>
          <a:p>
            <a:pPr lvl="1"/>
            <a:r>
              <a:rPr lang="en-US" dirty="0"/>
              <a:t>Hyperlinks are links or also called anchor’s to other pages.  </a:t>
            </a:r>
          </a:p>
          <a:p>
            <a:pPr lvl="1"/>
            <a:r>
              <a:rPr lang="en-US" dirty="0"/>
              <a:t>Words and images can be set as hyperlinks</a:t>
            </a:r>
          </a:p>
          <a:p>
            <a:pPr lvl="1"/>
            <a:r>
              <a:rPr lang="en-US" dirty="0"/>
              <a:t>Hyperlinks are set-up as different font colors and or the pointer turns into a hand when it detects a link</a:t>
            </a:r>
          </a:p>
        </p:txBody>
      </p:sp>
      <p:pic>
        <p:nvPicPr>
          <p:cNvPr id="4" name="Picture 3">
            <a:extLst>
              <a:ext uri="{FF2B5EF4-FFF2-40B4-BE49-F238E27FC236}">
                <a16:creationId xmlns="" xmlns:a16="http://schemas.microsoft.com/office/drawing/2014/main" id="{2E133F99-0D1D-414C-BE23-C43D74ABDD5E}"/>
              </a:ext>
            </a:extLst>
          </p:cNvPr>
          <p:cNvPicPr>
            <a:picLocks noChangeAspect="1"/>
          </p:cNvPicPr>
          <p:nvPr/>
        </p:nvPicPr>
        <p:blipFill rotWithShape="1">
          <a:blip r:embed="rId3"/>
          <a:srcRect l="54495" t="41787" r="7446" b="14777"/>
          <a:stretch/>
        </p:blipFill>
        <p:spPr>
          <a:xfrm>
            <a:off x="1043233" y="2978338"/>
            <a:ext cx="5395274" cy="3848549"/>
          </a:xfrm>
          <a:prstGeom prst="rect">
            <a:avLst/>
          </a:prstGeom>
        </p:spPr>
      </p:pic>
    </p:spTree>
    <p:extLst>
      <p:ext uri="{BB962C8B-B14F-4D97-AF65-F5344CB8AC3E}">
        <p14:creationId xmlns:p14="http://schemas.microsoft.com/office/powerpoint/2010/main" val="185194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274" y="2251075"/>
            <a:ext cx="7534275" cy="1325563"/>
          </a:xfrm>
        </p:spPr>
        <p:txBody>
          <a:bodyPr>
            <a:normAutofit/>
          </a:bodyPr>
          <a:lstStyle/>
          <a:p>
            <a:pPr algn="ctr"/>
            <a:r>
              <a:rPr lang="en-US" sz="7200" b="1" dirty="0" smtClean="0"/>
              <a:t>Part 3</a:t>
            </a:r>
            <a:endParaRPr lang="en-US" sz="7200" b="1" dirty="0"/>
          </a:p>
        </p:txBody>
      </p:sp>
    </p:spTree>
    <p:extLst>
      <p:ext uri="{BB962C8B-B14F-4D97-AF65-F5344CB8AC3E}">
        <p14:creationId xmlns:p14="http://schemas.microsoft.com/office/powerpoint/2010/main" val="341944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8298" y="-111283"/>
            <a:ext cx="1626615" cy="6858000"/>
          </a:xfrm>
          <a:prstGeom prst="rect">
            <a:avLst/>
          </a:prstGeom>
        </p:spPr>
      </p:pic>
      <p:pic>
        <p:nvPicPr>
          <p:cNvPr id="5" name="Picture 4">
            <a:extLst>
              <a:ext uri="{FF2B5EF4-FFF2-40B4-BE49-F238E27FC236}">
                <a16:creationId xmlns="" xmlns:a16="http://schemas.microsoft.com/office/drawing/2014/main" id="{ECF24D01-7A99-4E16-9B75-3D4BD4813514}"/>
              </a:ext>
            </a:extLst>
          </p:cNvPr>
          <p:cNvPicPr>
            <a:picLocks noChangeAspect="1"/>
          </p:cNvPicPr>
          <p:nvPr/>
        </p:nvPicPr>
        <p:blipFill rotWithShape="1">
          <a:blip r:embed="rId3"/>
          <a:srcRect l="57992" t="28887" r="9231" b="32023"/>
          <a:stretch/>
        </p:blipFill>
        <p:spPr>
          <a:xfrm>
            <a:off x="426721" y="2817655"/>
            <a:ext cx="4917439" cy="3665314"/>
          </a:xfrm>
          <a:prstGeom prst="rect">
            <a:avLst/>
          </a:prstGeom>
        </p:spPr>
      </p:pic>
      <p:sp>
        <p:nvSpPr>
          <p:cNvPr id="2" name="Title 1">
            <a:extLst>
              <a:ext uri="{FF2B5EF4-FFF2-40B4-BE49-F238E27FC236}">
                <a16:creationId xmlns="" xmlns:a16="http://schemas.microsoft.com/office/drawing/2014/main" id="{E12F1373-0BD1-481E-8EB1-0A90A5EAAECB}"/>
              </a:ext>
            </a:extLst>
          </p:cNvPr>
          <p:cNvSpPr>
            <a:spLocks noGrp="1"/>
          </p:cNvSpPr>
          <p:nvPr>
            <p:ph type="title"/>
          </p:nvPr>
        </p:nvSpPr>
        <p:spPr>
          <a:xfrm>
            <a:off x="0" y="24448"/>
            <a:ext cx="11547134" cy="727769"/>
          </a:xfrm>
          <a:solidFill>
            <a:schemeClr val="bg1"/>
          </a:solidFill>
        </p:spPr>
        <p:txBody>
          <a:bodyPr>
            <a:normAutofit/>
          </a:bodyPr>
          <a:lstStyle/>
          <a:p>
            <a:r>
              <a:rPr lang="en-US" dirty="0"/>
              <a:t> </a:t>
            </a:r>
            <a:r>
              <a:rPr lang="en-US" dirty="0" smtClean="0"/>
              <a:t>Part 3. </a:t>
            </a:r>
            <a:r>
              <a:rPr lang="en-US" dirty="0"/>
              <a:t>Browsing the Web with a Web Browser </a:t>
            </a:r>
          </a:p>
        </p:txBody>
      </p:sp>
      <p:sp>
        <p:nvSpPr>
          <p:cNvPr id="3" name="Content Placeholder 2">
            <a:extLst>
              <a:ext uri="{FF2B5EF4-FFF2-40B4-BE49-F238E27FC236}">
                <a16:creationId xmlns="" xmlns:a16="http://schemas.microsoft.com/office/drawing/2014/main" id="{841650E7-6E67-408C-964C-39EE5524E4BF}"/>
              </a:ext>
            </a:extLst>
          </p:cNvPr>
          <p:cNvSpPr>
            <a:spLocks noGrp="1"/>
          </p:cNvSpPr>
          <p:nvPr>
            <p:ph idx="1"/>
          </p:nvPr>
        </p:nvSpPr>
        <p:spPr>
          <a:xfrm>
            <a:off x="1280663" y="887948"/>
            <a:ext cx="8879839" cy="4351338"/>
          </a:xfrm>
        </p:spPr>
        <p:txBody>
          <a:bodyPr/>
          <a:lstStyle/>
          <a:p>
            <a:r>
              <a:rPr lang="en-US" dirty="0"/>
              <a:t>There are many web browsers to choose from</a:t>
            </a:r>
          </a:p>
          <a:p>
            <a:pPr lvl="1"/>
            <a:r>
              <a:rPr lang="en-US" dirty="0"/>
              <a:t>They differ in layout but have the same capabilities and features</a:t>
            </a:r>
          </a:p>
          <a:p>
            <a:pPr lvl="1"/>
            <a:r>
              <a:rPr lang="en-US" dirty="0"/>
              <a:t>Internet Explorer – the biggest market share on windows and can be opened by simply clicking on the - </a:t>
            </a:r>
          </a:p>
        </p:txBody>
      </p:sp>
      <p:pic>
        <p:nvPicPr>
          <p:cNvPr id="4" name="Picture 3">
            <a:extLst>
              <a:ext uri="{FF2B5EF4-FFF2-40B4-BE49-F238E27FC236}">
                <a16:creationId xmlns="" xmlns:a16="http://schemas.microsoft.com/office/drawing/2014/main" id="{8EB41748-1271-4EBE-B8C5-6FCE6CA9C878}"/>
              </a:ext>
            </a:extLst>
          </p:cNvPr>
          <p:cNvPicPr>
            <a:picLocks noChangeAspect="1"/>
          </p:cNvPicPr>
          <p:nvPr/>
        </p:nvPicPr>
        <p:blipFill rotWithShape="1">
          <a:blip r:embed="rId4"/>
          <a:srcRect l="1" t="95167" r="92013"/>
          <a:stretch/>
        </p:blipFill>
        <p:spPr>
          <a:xfrm>
            <a:off x="6526912" y="2515634"/>
            <a:ext cx="1596895" cy="604043"/>
          </a:xfrm>
          <a:prstGeom prst="rect">
            <a:avLst/>
          </a:prstGeom>
        </p:spPr>
      </p:pic>
      <p:sp>
        <p:nvSpPr>
          <p:cNvPr id="6" name="TextBox 5">
            <a:extLst>
              <a:ext uri="{FF2B5EF4-FFF2-40B4-BE49-F238E27FC236}">
                <a16:creationId xmlns="" xmlns:a16="http://schemas.microsoft.com/office/drawing/2014/main" id="{30957594-036F-4887-9BDB-BC0DD006520F}"/>
              </a:ext>
            </a:extLst>
          </p:cNvPr>
          <p:cNvSpPr txBox="1"/>
          <p:nvPr/>
        </p:nvSpPr>
        <p:spPr>
          <a:xfrm>
            <a:off x="6526912" y="3718560"/>
            <a:ext cx="5279008" cy="1384995"/>
          </a:xfrm>
          <a:prstGeom prst="rect">
            <a:avLst/>
          </a:prstGeom>
          <a:noFill/>
        </p:spPr>
        <p:txBody>
          <a:bodyPr wrap="square" rtlCol="0">
            <a:spAutoFit/>
          </a:bodyPr>
          <a:lstStyle/>
          <a:p>
            <a:r>
              <a:rPr lang="en-US" sz="2800" dirty="0"/>
              <a:t>What to look for:</a:t>
            </a:r>
          </a:p>
          <a:p>
            <a:r>
              <a:rPr lang="en-US" sz="2800" dirty="0"/>
              <a:t>The browser completes the whole URL</a:t>
            </a:r>
          </a:p>
        </p:txBody>
      </p:sp>
    </p:spTree>
    <p:extLst>
      <p:ext uri="{BB962C8B-B14F-4D97-AF65-F5344CB8AC3E}">
        <p14:creationId xmlns:p14="http://schemas.microsoft.com/office/powerpoint/2010/main" val="158000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626615" cy="6858000"/>
          </a:xfrm>
          <a:prstGeom prst="rect">
            <a:avLst/>
          </a:prstGeom>
        </p:spPr>
      </p:pic>
      <p:sp>
        <p:nvSpPr>
          <p:cNvPr id="2" name="Title 1">
            <a:extLst>
              <a:ext uri="{FF2B5EF4-FFF2-40B4-BE49-F238E27FC236}">
                <a16:creationId xmlns="" xmlns:a16="http://schemas.microsoft.com/office/drawing/2014/main" id="{C5DBA0EE-BDA7-4768-BB43-E44BBE0992A3}"/>
              </a:ext>
            </a:extLst>
          </p:cNvPr>
          <p:cNvSpPr>
            <a:spLocks noGrp="1"/>
          </p:cNvSpPr>
          <p:nvPr>
            <p:ph type="title"/>
          </p:nvPr>
        </p:nvSpPr>
        <p:spPr>
          <a:xfrm>
            <a:off x="187960" y="191571"/>
            <a:ext cx="10515600" cy="662781"/>
          </a:xfrm>
          <a:solidFill>
            <a:schemeClr val="bg1"/>
          </a:solidFill>
        </p:spPr>
        <p:txBody>
          <a:bodyPr>
            <a:normAutofit fontScale="90000"/>
          </a:bodyPr>
          <a:lstStyle/>
          <a:p>
            <a:r>
              <a:rPr lang="en-US" dirty="0"/>
              <a:t>Part 3. Browsing the Web with a Web Browser</a:t>
            </a:r>
          </a:p>
        </p:txBody>
      </p:sp>
      <p:pic>
        <p:nvPicPr>
          <p:cNvPr id="5" name="Content Placeholder 4" descr="A screenshot of a cell phone&#10;&#10;Description generated with very high confidence">
            <a:extLst>
              <a:ext uri="{FF2B5EF4-FFF2-40B4-BE49-F238E27FC236}">
                <a16:creationId xmlns="" xmlns:a16="http://schemas.microsoft.com/office/drawing/2014/main" id="{34A87C3C-1FC8-4AF0-B84A-E2127A6A50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5416" y="1027906"/>
            <a:ext cx="6938264" cy="5540058"/>
          </a:xfrm>
        </p:spPr>
      </p:pic>
      <p:pic>
        <p:nvPicPr>
          <p:cNvPr id="7" name="Picture 6" descr="A screenshot of a cell phone&#10;&#10;Description generated with very high confidence">
            <a:extLst>
              <a:ext uri="{FF2B5EF4-FFF2-40B4-BE49-F238E27FC236}">
                <a16:creationId xmlns="" xmlns:a16="http://schemas.microsoft.com/office/drawing/2014/main" id="{E5C350A9-6F19-46F7-8E34-F9C77AF16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32" y="2037795"/>
            <a:ext cx="4996688" cy="4098845"/>
          </a:xfrm>
          <a:prstGeom prst="rect">
            <a:avLst/>
          </a:prstGeom>
        </p:spPr>
      </p:pic>
      <p:sp>
        <p:nvSpPr>
          <p:cNvPr id="8" name="TextBox 7">
            <a:extLst>
              <a:ext uri="{FF2B5EF4-FFF2-40B4-BE49-F238E27FC236}">
                <a16:creationId xmlns="" xmlns:a16="http://schemas.microsoft.com/office/drawing/2014/main" id="{3B2373AF-FCCE-412F-B2B1-C2C06147E19B}"/>
              </a:ext>
            </a:extLst>
          </p:cNvPr>
          <p:cNvSpPr txBox="1"/>
          <p:nvPr/>
        </p:nvSpPr>
        <p:spPr>
          <a:xfrm>
            <a:off x="298251" y="1178908"/>
            <a:ext cx="4298696" cy="707886"/>
          </a:xfrm>
          <a:prstGeom prst="rect">
            <a:avLst/>
          </a:prstGeom>
          <a:solidFill>
            <a:schemeClr val="bg1"/>
          </a:solidFill>
        </p:spPr>
        <p:txBody>
          <a:bodyPr wrap="square" rtlCol="0">
            <a:spAutoFit/>
          </a:bodyPr>
          <a:lstStyle/>
          <a:p>
            <a:r>
              <a:rPr lang="en-US" sz="2000" b="1" dirty="0"/>
              <a:t>Forward button is hidden until the back button is click on.</a:t>
            </a:r>
          </a:p>
        </p:txBody>
      </p:sp>
    </p:spTree>
    <p:extLst>
      <p:ext uri="{BB962C8B-B14F-4D97-AF65-F5344CB8AC3E}">
        <p14:creationId xmlns:p14="http://schemas.microsoft.com/office/powerpoint/2010/main" val="332993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7786"/>
            <a:ext cx="1626615" cy="6858000"/>
          </a:xfrm>
          <a:prstGeom prst="rect">
            <a:avLst/>
          </a:prstGeom>
        </p:spPr>
      </p:pic>
      <p:sp>
        <p:nvSpPr>
          <p:cNvPr id="2" name="Title 1">
            <a:extLst>
              <a:ext uri="{FF2B5EF4-FFF2-40B4-BE49-F238E27FC236}">
                <a16:creationId xmlns="" xmlns:a16="http://schemas.microsoft.com/office/drawing/2014/main" id="{F0F1F00F-4890-4286-9D9F-183A77D4686F}"/>
              </a:ext>
            </a:extLst>
          </p:cNvPr>
          <p:cNvSpPr>
            <a:spLocks noGrp="1"/>
          </p:cNvSpPr>
          <p:nvPr>
            <p:ph type="title"/>
          </p:nvPr>
        </p:nvSpPr>
        <p:spPr>
          <a:xfrm>
            <a:off x="1005083" y="47070"/>
            <a:ext cx="10932853" cy="630555"/>
          </a:xfrm>
          <a:solidFill>
            <a:schemeClr val="bg1"/>
          </a:solidFill>
        </p:spPr>
        <p:txBody>
          <a:bodyPr anchor="t">
            <a:normAutofit fontScale="90000"/>
          </a:bodyPr>
          <a:lstStyle/>
          <a:p>
            <a:r>
              <a:rPr lang="en-US" dirty="0" smtClean="0"/>
              <a:t>Part 4. </a:t>
            </a:r>
            <a:r>
              <a:rPr lang="en-US" dirty="0"/>
              <a:t>Using Multiple Tabs While Browsing the Web </a:t>
            </a:r>
            <a:br>
              <a:rPr lang="en-US" dirty="0"/>
            </a:br>
            <a:endParaRPr lang="en-US" dirty="0"/>
          </a:p>
        </p:txBody>
      </p:sp>
      <p:pic>
        <p:nvPicPr>
          <p:cNvPr id="5" name="Content Placeholder 4" descr="A screenshot of a cell phone&#10;&#10;Description generated with very high confidence">
            <a:extLst>
              <a:ext uri="{FF2B5EF4-FFF2-40B4-BE49-F238E27FC236}">
                <a16:creationId xmlns="" xmlns:a16="http://schemas.microsoft.com/office/drawing/2014/main" id="{BD8F14CE-14BF-423A-8DEA-2E9B350CDFE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83708" y="3361214"/>
            <a:ext cx="1624584" cy="1280160"/>
          </a:xfrm>
        </p:spPr>
      </p:pic>
      <p:pic>
        <p:nvPicPr>
          <p:cNvPr id="7" name="Picture 6" descr="A screenshot of a cell phone&#10;&#10;Description generated with high confidence">
            <a:extLst>
              <a:ext uri="{FF2B5EF4-FFF2-40B4-BE49-F238E27FC236}">
                <a16:creationId xmlns="" xmlns:a16="http://schemas.microsoft.com/office/drawing/2014/main" id="{ED2C70DA-925E-4F6D-9627-B8AA86DF8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65" y="792480"/>
            <a:ext cx="5881575" cy="4714240"/>
          </a:xfrm>
          <a:prstGeom prst="rect">
            <a:avLst/>
          </a:prstGeom>
        </p:spPr>
      </p:pic>
    </p:spTree>
    <p:extLst>
      <p:ext uri="{BB962C8B-B14F-4D97-AF65-F5344CB8AC3E}">
        <p14:creationId xmlns:p14="http://schemas.microsoft.com/office/powerpoint/2010/main" val="286315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298" y="0"/>
            <a:ext cx="1626615" cy="6858000"/>
          </a:xfrm>
          <a:prstGeom prst="rect">
            <a:avLst/>
          </a:prstGeom>
        </p:spPr>
      </p:pic>
      <p:sp>
        <p:nvSpPr>
          <p:cNvPr id="2" name="Title 1">
            <a:extLst>
              <a:ext uri="{FF2B5EF4-FFF2-40B4-BE49-F238E27FC236}">
                <a16:creationId xmlns="" xmlns:a16="http://schemas.microsoft.com/office/drawing/2014/main" id="{14312FC5-5A55-4A5D-BADB-7E17106C66FC}"/>
              </a:ext>
            </a:extLst>
          </p:cNvPr>
          <p:cNvSpPr>
            <a:spLocks noGrp="1"/>
          </p:cNvSpPr>
          <p:nvPr>
            <p:ph type="title"/>
          </p:nvPr>
        </p:nvSpPr>
        <p:spPr>
          <a:xfrm>
            <a:off x="308872" y="94920"/>
            <a:ext cx="11442301" cy="752475"/>
          </a:xfrm>
          <a:solidFill>
            <a:schemeClr val="bg1"/>
          </a:solidFill>
        </p:spPr>
        <p:txBody>
          <a:bodyPr anchor="t">
            <a:normAutofit fontScale="90000"/>
          </a:bodyPr>
          <a:lstStyle/>
          <a:p>
            <a:r>
              <a:rPr lang="en-US" dirty="0" smtClean="0"/>
              <a:t>Part 5. </a:t>
            </a:r>
            <a:r>
              <a:rPr lang="en-US" dirty="0"/>
              <a:t>Downloading and Uploading Files on the Web </a:t>
            </a:r>
            <a:br>
              <a:rPr lang="en-US" dirty="0"/>
            </a:br>
            <a:endParaRPr lang="en-US" dirty="0"/>
          </a:p>
        </p:txBody>
      </p:sp>
      <p:sp>
        <p:nvSpPr>
          <p:cNvPr id="3" name="Content Placeholder 2">
            <a:extLst>
              <a:ext uri="{FF2B5EF4-FFF2-40B4-BE49-F238E27FC236}">
                <a16:creationId xmlns="" xmlns:a16="http://schemas.microsoft.com/office/drawing/2014/main" id="{1A482F13-61DE-4CCE-9816-399C9821C269}"/>
              </a:ext>
            </a:extLst>
          </p:cNvPr>
          <p:cNvSpPr>
            <a:spLocks noGrp="1"/>
          </p:cNvSpPr>
          <p:nvPr>
            <p:ph idx="1"/>
          </p:nvPr>
        </p:nvSpPr>
        <p:spPr>
          <a:xfrm>
            <a:off x="187960" y="1053464"/>
            <a:ext cx="11638280" cy="5144135"/>
          </a:xfrm>
          <a:solidFill>
            <a:schemeClr val="bg1"/>
          </a:solidFill>
        </p:spPr>
        <p:txBody>
          <a:bodyPr>
            <a:normAutofit/>
          </a:bodyPr>
          <a:lstStyle/>
          <a:p>
            <a:r>
              <a:rPr lang="en-US" sz="4000" i="1" dirty="0"/>
              <a:t>download</a:t>
            </a:r>
            <a:r>
              <a:rPr lang="en-US" sz="4000" dirty="0"/>
              <a:t> means receiving data on your computer or device from another remote system.</a:t>
            </a:r>
          </a:p>
          <a:p>
            <a:pPr lvl="1"/>
            <a:r>
              <a:rPr lang="en-US" sz="3600" dirty="0"/>
              <a:t>We download all kinds of files from the Web, ranging from pictures to music, software, books, and other items. </a:t>
            </a:r>
          </a:p>
        </p:txBody>
      </p:sp>
      <p:pic>
        <p:nvPicPr>
          <p:cNvPr id="5" name="Picture 4" descr="A screenshot of a social media post&#10;&#10;Description generated with very high confidence">
            <a:extLst>
              <a:ext uri="{FF2B5EF4-FFF2-40B4-BE49-F238E27FC236}">
                <a16:creationId xmlns="" xmlns:a16="http://schemas.microsoft.com/office/drawing/2014/main" id="{2D5D66E4-CA85-4633-8B21-81FBF7FBD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 y="3317240"/>
            <a:ext cx="4301067" cy="3225800"/>
          </a:xfrm>
          <a:prstGeom prst="rect">
            <a:avLst/>
          </a:prstGeom>
        </p:spPr>
      </p:pic>
      <p:sp>
        <p:nvSpPr>
          <p:cNvPr id="6" name="TextBox 5">
            <a:extLst>
              <a:ext uri="{FF2B5EF4-FFF2-40B4-BE49-F238E27FC236}">
                <a16:creationId xmlns="" xmlns:a16="http://schemas.microsoft.com/office/drawing/2014/main" id="{DF1E1BEC-7DE1-43E8-BC76-272140E7A201}"/>
              </a:ext>
            </a:extLst>
          </p:cNvPr>
          <p:cNvSpPr txBox="1"/>
          <p:nvPr/>
        </p:nvSpPr>
        <p:spPr>
          <a:xfrm>
            <a:off x="5445760" y="3317240"/>
            <a:ext cx="6380480"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If it’s an executable file , it will ask if you want to run the application</a:t>
            </a:r>
          </a:p>
          <a:p>
            <a:pPr marL="571500" indent="-571500">
              <a:buFont typeface="Arial" panose="020B0604020202020204" pitchFamily="34" charset="0"/>
              <a:buChar char="•"/>
            </a:pPr>
            <a:r>
              <a:rPr lang="en-US" sz="3600" dirty="0"/>
              <a:t>Downloads are faster than Uploads</a:t>
            </a:r>
          </a:p>
        </p:txBody>
      </p:sp>
    </p:spTree>
    <p:extLst>
      <p:ext uri="{BB962C8B-B14F-4D97-AF65-F5344CB8AC3E}">
        <p14:creationId xmlns:p14="http://schemas.microsoft.com/office/powerpoint/2010/main" val="88612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421" y="0"/>
            <a:ext cx="1626615" cy="6858000"/>
          </a:xfrm>
          <a:prstGeom prst="rect">
            <a:avLst/>
          </a:prstGeom>
        </p:spPr>
      </p:pic>
      <p:sp>
        <p:nvSpPr>
          <p:cNvPr id="2" name="Title 1">
            <a:extLst>
              <a:ext uri="{FF2B5EF4-FFF2-40B4-BE49-F238E27FC236}">
                <a16:creationId xmlns="" xmlns:a16="http://schemas.microsoft.com/office/drawing/2014/main" id="{7C5FEA5C-813A-4EE7-B416-9FC2CD2C89AA}"/>
              </a:ext>
            </a:extLst>
          </p:cNvPr>
          <p:cNvSpPr>
            <a:spLocks noGrp="1"/>
          </p:cNvSpPr>
          <p:nvPr>
            <p:ph type="title"/>
          </p:nvPr>
        </p:nvSpPr>
        <p:spPr>
          <a:xfrm>
            <a:off x="228600" y="243205"/>
            <a:ext cx="10515600" cy="711835"/>
          </a:xfrm>
          <a:solidFill>
            <a:schemeClr val="bg1"/>
          </a:solidFill>
        </p:spPr>
        <p:txBody>
          <a:bodyPr anchor="t">
            <a:normAutofit fontScale="90000"/>
          </a:bodyPr>
          <a:lstStyle/>
          <a:p>
            <a:r>
              <a:rPr lang="en-US" dirty="0" smtClean="0"/>
              <a:t>Part 6. </a:t>
            </a:r>
            <a:r>
              <a:rPr lang="en-US" dirty="0"/>
              <a:t>Setting a Homepage in Your Web Browser </a:t>
            </a:r>
            <a:br>
              <a:rPr lang="en-US" dirty="0"/>
            </a:br>
            <a:endParaRPr lang="en-US" dirty="0"/>
          </a:p>
        </p:txBody>
      </p:sp>
      <p:pic>
        <p:nvPicPr>
          <p:cNvPr id="5" name="Picture 4" descr="A screenshot of a social media post&#10;&#10;Description generated with very high confidence">
            <a:extLst>
              <a:ext uri="{FF2B5EF4-FFF2-40B4-BE49-F238E27FC236}">
                <a16:creationId xmlns="" xmlns:a16="http://schemas.microsoft.com/office/drawing/2014/main" id="{4A184D6E-A689-4675-80D6-C98B3B029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55040"/>
            <a:ext cx="6517640" cy="4888230"/>
          </a:xfrm>
          <a:prstGeom prst="rect">
            <a:avLst/>
          </a:prstGeom>
        </p:spPr>
      </p:pic>
      <p:pic>
        <p:nvPicPr>
          <p:cNvPr id="7" name="Picture 6" descr="A picture containing screenshot&#10;&#10;Description generated with very high confidence">
            <a:extLst>
              <a:ext uri="{FF2B5EF4-FFF2-40B4-BE49-F238E27FC236}">
                <a16:creationId xmlns="" xmlns:a16="http://schemas.microsoft.com/office/drawing/2014/main" id="{D118309F-1A83-4D22-BCDE-A1DB6282D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480" y="1666875"/>
            <a:ext cx="6395720" cy="4796790"/>
          </a:xfrm>
          <a:prstGeom prst="rect">
            <a:avLst/>
          </a:prstGeom>
        </p:spPr>
      </p:pic>
      <p:cxnSp>
        <p:nvCxnSpPr>
          <p:cNvPr id="9" name="Straight Arrow Connector 8">
            <a:extLst>
              <a:ext uri="{FF2B5EF4-FFF2-40B4-BE49-F238E27FC236}">
                <a16:creationId xmlns="" xmlns:a16="http://schemas.microsoft.com/office/drawing/2014/main" id="{3ABDBA25-4887-4F57-A51B-7C409A7DB4C6}"/>
              </a:ext>
            </a:extLst>
          </p:cNvPr>
          <p:cNvCxnSpPr/>
          <p:nvPr/>
        </p:nvCxnSpPr>
        <p:spPr>
          <a:xfrm>
            <a:off x="6746240" y="1280160"/>
            <a:ext cx="2072640" cy="29057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9176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0" y="0"/>
            <a:ext cx="1626615" cy="6858000"/>
          </a:xfrm>
          <a:prstGeom prst="rect">
            <a:avLst/>
          </a:prstGeom>
        </p:spPr>
      </p:pic>
      <p:sp>
        <p:nvSpPr>
          <p:cNvPr id="2" name="Title 1">
            <a:extLst>
              <a:ext uri="{FF2B5EF4-FFF2-40B4-BE49-F238E27FC236}">
                <a16:creationId xmlns="" xmlns:a16="http://schemas.microsoft.com/office/drawing/2014/main" id="{C4EB814C-7A4C-4404-81C6-F37D43188EDA}"/>
              </a:ext>
            </a:extLst>
          </p:cNvPr>
          <p:cNvSpPr>
            <a:spLocks noGrp="1"/>
          </p:cNvSpPr>
          <p:nvPr>
            <p:ph type="title"/>
          </p:nvPr>
        </p:nvSpPr>
        <p:spPr>
          <a:xfrm>
            <a:off x="228600" y="222885"/>
            <a:ext cx="10515600" cy="752475"/>
          </a:xfrm>
          <a:solidFill>
            <a:schemeClr val="bg1"/>
          </a:solidFill>
        </p:spPr>
        <p:txBody>
          <a:bodyPr>
            <a:normAutofit fontScale="90000"/>
          </a:bodyPr>
          <a:lstStyle/>
          <a:p>
            <a:r>
              <a:rPr lang="en-US" dirty="0" smtClean="0"/>
              <a:t>Part 6. </a:t>
            </a:r>
            <a:r>
              <a:rPr lang="en-US" dirty="0"/>
              <a:t>Setting a Homepage in Your Web Browser</a:t>
            </a:r>
          </a:p>
        </p:txBody>
      </p:sp>
      <p:pic>
        <p:nvPicPr>
          <p:cNvPr id="5" name="Picture 4" descr="A screenshot of a computer&#10;&#10;Description generated with very high confidence">
            <a:extLst>
              <a:ext uri="{FF2B5EF4-FFF2-40B4-BE49-F238E27FC236}">
                <a16:creationId xmlns="" xmlns:a16="http://schemas.microsoft.com/office/drawing/2014/main" id="{730061DE-1EFE-45F5-8423-C2875D38A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975360"/>
            <a:ext cx="6068907" cy="4551680"/>
          </a:xfrm>
          <a:prstGeom prst="rect">
            <a:avLst/>
          </a:prstGeom>
        </p:spPr>
      </p:pic>
      <p:pic>
        <p:nvPicPr>
          <p:cNvPr id="7" name="Picture 6" descr="A screenshot of a computer&#10;&#10;Description generated with very high confidence">
            <a:extLst>
              <a:ext uri="{FF2B5EF4-FFF2-40B4-BE49-F238E27FC236}">
                <a16:creationId xmlns="" xmlns:a16="http://schemas.microsoft.com/office/drawing/2014/main" id="{D0EC350A-5D80-46A1-BE6B-ABC12A2CB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632" y="1727835"/>
            <a:ext cx="6551168" cy="4913376"/>
          </a:xfrm>
          <a:prstGeom prst="rect">
            <a:avLst/>
          </a:prstGeom>
        </p:spPr>
      </p:pic>
      <p:cxnSp>
        <p:nvCxnSpPr>
          <p:cNvPr id="9" name="Straight Arrow Connector 8">
            <a:extLst>
              <a:ext uri="{FF2B5EF4-FFF2-40B4-BE49-F238E27FC236}">
                <a16:creationId xmlns="" xmlns:a16="http://schemas.microsoft.com/office/drawing/2014/main" id="{5AF2A2D7-B2BE-4179-94AB-27A7BD3985AE}"/>
              </a:ext>
            </a:extLst>
          </p:cNvPr>
          <p:cNvCxnSpPr/>
          <p:nvPr/>
        </p:nvCxnSpPr>
        <p:spPr>
          <a:xfrm>
            <a:off x="3263052" y="1910080"/>
            <a:ext cx="2223348" cy="9347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 xmlns:a16="http://schemas.microsoft.com/office/drawing/2014/main" id="{DBB00D4C-1BF7-44B4-AEC7-81CA4A4C9336}"/>
              </a:ext>
            </a:extLst>
          </p:cNvPr>
          <p:cNvSpPr txBox="1"/>
          <p:nvPr/>
        </p:nvSpPr>
        <p:spPr>
          <a:xfrm>
            <a:off x="690880" y="5831840"/>
            <a:ext cx="3840480" cy="646331"/>
          </a:xfrm>
          <a:prstGeom prst="rect">
            <a:avLst/>
          </a:prstGeom>
          <a:noFill/>
        </p:spPr>
        <p:txBody>
          <a:bodyPr wrap="square" rtlCol="0">
            <a:spAutoFit/>
          </a:bodyPr>
          <a:lstStyle/>
          <a:p>
            <a:r>
              <a:rPr lang="en-US" dirty="0"/>
              <a:t>Or click on “Use Current”</a:t>
            </a:r>
          </a:p>
          <a:p>
            <a:r>
              <a:rPr lang="en-US" dirty="0"/>
              <a:t>This will set multiple tabs</a:t>
            </a:r>
          </a:p>
        </p:txBody>
      </p:sp>
    </p:spTree>
    <p:extLst>
      <p:ext uri="{BB962C8B-B14F-4D97-AF65-F5344CB8AC3E}">
        <p14:creationId xmlns:p14="http://schemas.microsoft.com/office/powerpoint/2010/main" val="257554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086" y="0"/>
            <a:ext cx="1623626" cy="6858000"/>
          </a:xfrm>
          <a:prstGeom prst="rect">
            <a:avLst/>
          </a:prstGeom>
        </p:spPr>
      </p:pic>
      <p:sp>
        <p:nvSpPr>
          <p:cNvPr id="2" name="Title 1">
            <a:extLst>
              <a:ext uri="{FF2B5EF4-FFF2-40B4-BE49-F238E27FC236}">
                <a16:creationId xmlns="" xmlns:a16="http://schemas.microsoft.com/office/drawing/2014/main" id="{9F295ED4-FB99-4C0E-AD9C-EC44BE99BC88}"/>
              </a:ext>
            </a:extLst>
          </p:cNvPr>
          <p:cNvSpPr>
            <a:spLocks noGrp="1"/>
          </p:cNvSpPr>
          <p:nvPr>
            <p:ph type="title"/>
          </p:nvPr>
        </p:nvSpPr>
        <p:spPr>
          <a:xfrm>
            <a:off x="1586975" y="98425"/>
            <a:ext cx="10114448" cy="1325563"/>
          </a:xfrm>
        </p:spPr>
        <p:txBody>
          <a:bodyPr/>
          <a:lstStyle/>
          <a:p>
            <a:r>
              <a:rPr lang="en-US" dirty="0" smtClean="0"/>
              <a:t>Part 1. </a:t>
            </a:r>
            <a:r>
              <a:rPr lang="en-US" dirty="0"/>
              <a:t>understanding the Terminology about the internet and the WWW</a:t>
            </a:r>
          </a:p>
        </p:txBody>
      </p:sp>
      <p:sp>
        <p:nvSpPr>
          <p:cNvPr id="3" name="Content Placeholder 2">
            <a:extLst>
              <a:ext uri="{FF2B5EF4-FFF2-40B4-BE49-F238E27FC236}">
                <a16:creationId xmlns="" xmlns:a16="http://schemas.microsoft.com/office/drawing/2014/main" id="{3EE70344-25D3-4905-95F2-0A7F66AB3901}"/>
              </a:ext>
            </a:extLst>
          </p:cNvPr>
          <p:cNvSpPr>
            <a:spLocks noGrp="1"/>
          </p:cNvSpPr>
          <p:nvPr>
            <p:ph idx="1"/>
          </p:nvPr>
        </p:nvSpPr>
        <p:spPr>
          <a:xfrm>
            <a:off x="203200" y="1423988"/>
            <a:ext cx="11724640" cy="5119052"/>
          </a:xfrm>
          <a:solidFill>
            <a:schemeClr val="bg1"/>
          </a:solidFill>
        </p:spPr>
        <p:txBody>
          <a:bodyPr>
            <a:normAutofit lnSpcReduction="10000"/>
          </a:bodyPr>
          <a:lstStyle/>
          <a:p>
            <a:r>
              <a:rPr lang="en-US" sz="3200" dirty="0"/>
              <a:t>Everyone has heard of the internet</a:t>
            </a:r>
          </a:p>
          <a:p>
            <a:pPr lvl="1"/>
            <a:r>
              <a:rPr lang="en-US" sz="2800" dirty="0"/>
              <a:t>A network of computers and devices all over the world that can be accessed</a:t>
            </a:r>
          </a:p>
          <a:p>
            <a:r>
              <a:rPr lang="en-US" sz="3200" dirty="0"/>
              <a:t>ARPANET (Advanced Research Projects Agency Network) was the first internet.  </a:t>
            </a:r>
          </a:p>
          <a:p>
            <a:pPr lvl="1"/>
            <a:r>
              <a:rPr lang="en-US" sz="2800" dirty="0"/>
              <a:t>It was owned and used by the military</a:t>
            </a:r>
          </a:p>
          <a:p>
            <a:pPr lvl="1"/>
            <a:r>
              <a:rPr lang="en-US" sz="2800" dirty="0"/>
              <a:t>In Dec of 1974 it became commercialized.  </a:t>
            </a:r>
          </a:p>
          <a:p>
            <a:pPr lvl="1"/>
            <a:r>
              <a:rPr lang="en-US" sz="2800" dirty="0"/>
              <a:t>The modern internet expanded in the mid 1980’s</a:t>
            </a:r>
          </a:p>
          <a:p>
            <a:r>
              <a:rPr lang="en-US" sz="3200" dirty="0"/>
              <a:t>Reported in 2014, over 43.6 % of the world’s population was using the internet.</a:t>
            </a:r>
          </a:p>
          <a:p>
            <a:pPr lvl="1"/>
            <a:r>
              <a:rPr lang="en-US" sz="2800" dirty="0"/>
              <a:t>Point – in some counties it’s very expensive to have internet at home.</a:t>
            </a:r>
            <a:endParaRPr lang="en-US" dirty="0"/>
          </a:p>
        </p:txBody>
      </p:sp>
    </p:spTree>
    <p:extLst>
      <p:ext uri="{BB962C8B-B14F-4D97-AF65-F5344CB8AC3E}">
        <p14:creationId xmlns:p14="http://schemas.microsoft.com/office/powerpoint/2010/main" val="381258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626615" cy="6858000"/>
          </a:xfrm>
          <a:prstGeom prst="rect">
            <a:avLst/>
          </a:prstGeom>
        </p:spPr>
      </p:pic>
      <p:sp>
        <p:nvSpPr>
          <p:cNvPr id="2" name="Title 1">
            <a:extLst>
              <a:ext uri="{FF2B5EF4-FFF2-40B4-BE49-F238E27FC236}">
                <a16:creationId xmlns="" xmlns:a16="http://schemas.microsoft.com/office/drawing/2014/main" id="{EA0C60C0-DBB3-4B61-ADF2-6AE130AED57A}"/>
              </a:ext>
            </a:extLst>
          </p:cNvPr>
          <p:cNvSpPr>
            <a:spLocks noGrp="1"/>
          </p:cNvSpPr>
          <p:nvPr>
            <p:ph type="title"/>
          </p:nvPr>
        </p:nvSpPr>
        <p:spPr>
          <a:xfrm>
            <a:off x="228600" y="222885"/>
            <a:ext cx="10515600" cy="833755"/>
          </a:xfrm>
          <a:solidFill>
            <a:schemeClr val="bg1"/>
          </a:solidFill>
        </p:spPr>
        <p:txBody>
          <a:bodyPr anchor="t">
            <a:normAutofit fontScale="90000"/>
          </a:bodyPr>
          <a:lstStyle/>
          <a:p>
            <a:r>
              <a:rPr lang="en-US" dirty="0" smtClean="0"/>
              <a:t>Part 7. </a:t>
            </a:r>
            <a:r>
              <a:rPr lang="en-US" dirty="0"/>
              <a:t>Using and Clearing Your Browsing History </a:t>
            </a:r>
            <a:br>
              <a:rPr lang="en-US" dirty="0"/>
            </a:br>
            <a:endParaRPr lang="en-US" dirty="0"/>
          </a:p>
        </p:txBody>
      </p:sp>
      <p:sp>
        <p:nvSpPr>
          <p:cNvPr id="3" name="Content Placeholder 2">
            <a:extLst>
              <a:ext uri="{FF2B5EF4-FFF2-40B4-BE49-F238E27FC236}">
                <a16:creationId xmlns="" xmlns:a16="http://schemas.microsoft.com/office/drawing/2014/main" id="{1DE361C1-D589-4AA0-B860-714F10C4F2E1}"/>
              </a:ext>
            </a:extLst>
          </p:cNvPr>
          <p:cNvSpPr>
            <a:spLocks noGrp="1"/>
          </p:cNvSpPr>
          <p:nvPr>
            <p:ph idx="1"/>
          </p:nvPr>
        </p:nvSpPr>
        <p:spPr>
          <a:xfrm>
            <a:off x="427228" y="1479834"/>
            <a:ext cx="11516360" cy="4512887"/>
          </a:xfrm>
          <a:solidFill>
            <a:schemeClr val="bg1"/>
          </a:solidFill>
        </p:spPr>
        <p:txBody>
          <a:bodyPr>
            <a:normAutofit/>
          </a:bodyPr>
          <a:lstStyle/>
          <a:p>
            <a:r>
              <a:rPr lang="en-US" sz="3600" dirty="0"/>
              <a:t>All web browsers store a complete log of the websites and web pages that you have visited.</a:t>
            </a:r>
          </a:p>
          <a:p>
            <a:r>
              <a:rPr lang="en-US" sz="3600" dirty="0"/>
              <a:t>You can easily access your history and find the web pages that you have visited.</a:t>
            </a:r>
          </a:p>
          <a:p>
            <a:r>
              <a:rPr lang="en-US" sz="3600" dirty="0"/>
              <a:t>It’s useful because you can easily access your history and find the web pages that you have visited in the past.</a:t>
            </a:r>
          </a:p>
          <a:p>
            <a:r>
              <a:rPr lang="en-US" sz="3600" dirty="0"/>
              <a:t>It’s faster because you don't have to fully type each URL after you visit it once</a:t>
            </a:r>
            <a:r>
              <a:rPr lang="en-US" sz="3600" dirty="0" smtClean="0"/>
              <a:t>.</a:t>
            </a:r>
            <a:endParaRPr lang="en-US" dirty="0"/>
          </a:p>
        </p:txBody>
      </p:sp>
    </p:spTree>
    <p:extLst>
      <p:ext uri="{BB962C8B-B14F-4D97-AF65-F5344CB8AC3E}">
        <p14:creationId xmlns:p14="http://schemas.microsoft.com/office/powerpoint/2010/main" val="158871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626615" cy="6858000"/>
          </a:xfrm>
          <a:prstGeom prst="rect">
            <a:avLst/>
          </a:prstGeom>
        </p:spPr>
      </p:pic>
      <p:grpSp>
        <p:nvGrpSpPr>
          <p:cNvPr id="7" name="Group 6">
            <a:extLst>
              <a:ext uri="{FF2B5EF4-FFF2-40B4-BE49-F238E27FC236}">
                <a16:creationId xmlns="" xmlns:a16="http://schemas.microsoft.com/office/drawing/2014/main" id="{CCC530D9-F988-4EF7-94C5-EB8D320C8BAD}"/>
              </a:ext>
            </a:extLst>
          </p:cNvPr>
          <p:cNvGrpSpPr/>
          <p:nvPr/>
        </p:nvGrpSpPr>
        <p:grpSpPr>
          <a:xfrm>
            <a:off x="233366" y="93011"/>
            <a:ext cx="4885389" cy="4478989"/>
            <a:chOff x="1666240" y="243840"/>
            <a:chExt cx="8128000" cy="6156960"/>
          </a:xfrm>
        </p:grpSpPr>
        <p:pic>
          <p:nvPicPr>
            <p:cNvPr id="5" name="Picture 4" descr="A screenshot of a cell phone&#10;&#10;Description generated with very high confidence">
              <a:extLst>
                <a:ext uri="{FF2B5EF4-FFF2-40B4-BE49-F238E27FC236}">
                  <a16:creationId xmlns="" xmlns:a16="http://schemas.microsoft.com/office/drawing/2014/main" id="{E590712C-4B20-4899-AB76-AE8415929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240" y="533400"/>
              <a:ext cx="7823200" cy="5867400"/>
            </a:xfrm>
            <a:prstGeom prst="rect">
              <a:avLst/>
            </a:prstGeom>
          </p:spPr>
        </p:pic>
        <p:sp>
          <p:nvSpPr>
            <p:cNvPr id="6" name="Oval 5">
              <a:extLst>
                <a:ext uri="{FF2B5EF4-FFF2-40B4-BE49-F238E27FC236}">
                  <a16:creationId xmlns="" xmlns:a16="http://schemas.microsoft.com/office/drawing/2014/main" id="{FBF2E0FD-2B86-488D-A20D-975B9F174474}"/>
                </a:ext>
              </a:extLst>
            </p:cNvPr>
            <p:cNvSpPr/>
            <p:nvPr/>
          </p:nvSpPr>
          <p:spPr>
            <a:xfrm>
              <a:off x="8188960" y="243840"/>
              <a:ext cx="1605280" cy="1158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screenshot of a cell phone&#10;&#10;Description generated with very high confidence">
            <a:extLst>
              <a:ext uri="{FF2B5EF4-FFF2-40B4-BE49-F238E27FC236}">
                <a16:creationId xmlns="" xmlns:a16="http://schemas.microsoft.com/office/drawing/2014/main" id="{62FB90CA-FEA2-4AAA-AC5A-9AC4B8E61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755" y="1442148"/>
            <a:ext cx="6394789" cy="4796092"/>
          </a:xfrm>
          <a:prstGeom prst="rect">
            <a:avLst/>
          </a:prstGeom>
        </p:spPr>
      </p:pic>
      <p:sp>
        <p:nvSpPr>
          <p:cNvPr id="10" name="Oval 9">
            <a:extLst>
              <a:ext uri="{FF2B5EF4-FFF2-40B4-BE49-F238E27FC236}">
                <a16:creationId xmlns="" xmlns:a16="http://schemas.microsoft.com/office/drawing/2014/main" id="{09A52606-76A4-4DE5-899E-16E9A0BF24AE}"/>
              </a:ext>
            </a:extLst>
          </p:cNvPr>
          <p:cNvSpPr/>
          <p:nvPr/>
        </p:nvSpPr>
        <p:spPr>
          <a:xfrm>
            <a:off x="8900160" y="1788160"/>
            <a:ext cx="2722880" cy="111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58B32054-351D-4FD4-954F-7B82CA261091}"/>
              </a:ext>
            </a:extLst>
          </p:cNvPr>
          <p:cNvSpPr txBox="1"/>
          <p:nvPr/>
        </p:nvSpPr>
        <p:spPr>
          <a:xfrm>
            <a:off x="233366" y="5037911"/>
            <a:ext cx="4917440" cy="1200329"/>
          </a:xfrm>
          <a:prstGeom prst="rect">
            <a:avLst/>
          </a:prstGeom>
          <a:noFill/>
        </p:spPr>
        <p:txBody>
          <a:bodyPr wrap="square" rtlCol="0">
            <a:spAutoFit/>
          </a:bodyPr>
          <a:lstStyle/>
          <a:p>
            <a:r>
              <a:rPr lang="en-US" sz="2400" b="1" dirty="0"/>
              <a:t>Point – Clear your history if you don’t want others to see your history if you’re using the same user account.</a:t>
            </a:r>
          </a:p>
        </p:txBody>
      </p:sp>
    </p:spTree>
    <p:extLst>
      <p:ext uri="{BB962C8B-B14F-4D97-AF65-F5344CB8AC3E}">
        <p14:creationId xmlns:p14="http://schemas.microsoft.com/office/powerpoint/2010/main" val="26076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2144"/>
            <a:ext cx="1626615" cy="6858000"/>
          </a:xfrm>
          <a:prstGeom prst="rect">
            <a:avLst/>
          </a:prstGeom>
        </p:spPr>
      </p:pic>
      <p:sp>
        <p:nvSpPr>
          <p:cNvPr id="2" name="Title 1">
            <a:extLst>
              <a:ext uri="{FF2B5EF4-FFF2-40B4-BE49-F238E27FC236}">
                <a16:creationId xmlns="" xmlns:a16="http://schemas.microsoft.com/office/drawing/2014/main" id="{19FB838E-A248-41B6-BA55-6392718D512D}"/>
              </a:ext>
            </a:extLst>
          </p:cNvPr>
          <p:cNvSpPr>
            <a:spLocks noGrp="1"/>
          </p:cNvSpPr>
          <p:nvPr>
            <p:ph type="title"/>
          </p:nvPr>
        </p:nvSpPr>
        <p:spPr>
          <a:xfrm>
            <a:off x="0" y="0"/>
            <a:ext cx="10515600" cy="793115"/>
          </a:xfrm>
          <a:solidFill>
            <a:schemeClr val="bg1"/>
          </a:solidFill>
        </p:spPr>
        <p:txBody>
          <a:bodyPr/>
          <a:lstStyle/>
          <a:p>
            <a:r>
              <a:rPr lang="en-US" dirty="0"/>
              <a:t>Delete browsing history</a:t>
            </a:r>
          </a:p>
        </p:txBody>
      </p:sp>
      <p:pic>
        <p:nvPicPr>
          <p:cNvPr id="5" name="Picture 4" descr="A screenshot of a cell phone&#10;&#10;Description generated with high confidence">
            <a:extLst>
              <a:ext uri="{FF2B5EF4-FFF2-40B4-BE49-F238E27FC236}">
                <a16:creationId xmlns="" xmlns:a16="http://schemas.microsoft.com/office/drawing/2014/main" id="{0C63C1AF-5B21-442F-BB89-CFC9F45B4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793115"/>
            <a:ext cx="6685280" cy="5013960"/>
          </a:xfrm>
          <a:prstGeom prst="rect">
            <a:avLst/>
          </a:prstGeom>
        </p:spPr>
      </p:pic>
      <p:pic>
        <p:nvPicPr>
          <p:cNvPr id="7" name="Picture 6" descr="A screenshot of a cell phone&#10;&#10;Description generated with very high confidence">
            <a:extLst>
              <a:ext uri="{FF2B5EF4-FFF2-40B4-BE49-F238E27FC236}">
                <a16:creationId xmlns="" xmlns:a16="http://schemas.microsoft.com/office/drawing/2014/main" id="{6F0AE8FE-5EF4-4935-86B4-DCC3BD6FE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680" y="2131060"/>
            <a:ext cx="5973062" cy="4469130"/>
          </a:xfrm>
          <a:prstGeom prst="rect">
            <a:avLst/>
          </a:prstGeom>
        </p:spPr>
      </p:pic>
      <p:cxnSp>
        <p:nvCxnSpPr>
          <p:cNvPr id="9" name="Straight Arrow Connector 8">
            <a:extLst>
              <a:ext uri="{FF2B5EF4-FFF2-40B4-BE49-F238E27FC236}">
                <a16:creationId xmlns="" xmlns:a16="http://schemas.microsoft.com/office/drawing/2014/main" id="{ADF0B64D-3124-4611-A62D-C95FB0E02A53}"/>
              </a:ext>
            </a:extLst>
          </p:cNvPr>
          <p:cNvCxnSpPr/>
          <p:nvPr/>
        </p:nvCxnSpPr>
        <p:spPr>
          <a:xfrm>
            <a:off x="3352800" y="1950720"/>
            <a:ext cx="5242560" cy="40233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02398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626615" cy="6858000"/>
          </a:xfrm>
          <a:prstGeom prst="rect">
            <a:avLst/>
          </a:prstGeom>
        </p:spPr>
      </p:pic>
      <p:sp>
        <p:nvSpPr>
          <p:cNvPr id="2" name="Title 1">
            <a:extLst>
              <a:ext uri="{FF2B5EF4-FFF2-40B4-BE49-F238E27FC236}">
                <a16:creationId xmlns="" xmlns:a16="http://schemas.microsoft.com/office/drawing/2014/main" id="{3F7CC47E-2C37-4C9F-8BA5-CC6A48ED39E0}"/>
              </a:ext>
            </a:extLst>
          </p:cNvPr>
          <p:cNvSpPr>
            <a:spLocks noGrp="1"/>
          </p:cNvSpPr>
          <p:nvPr>
            <p:ph type="title"/>
          </p:nvPr>
        </p:nvSpPr>
        <p:spPr>
          <a:xfrm>
            <a:off x="113356" y="81446"/>
            <a:ext cx="11992998" cy="732155"/>
          </a:xfrm>
          <a:solidFill>
            <a:schemeClr val="bg1"/>
          </a:solidFill>
        </p:spPr>
        <p:txBody>
          <a:bodyPr anchor="t">
            <a:normAutofit fontScale="90000"/>
          </a:bodyPr>
          <a:lstStyle/>
          <a:p>
            <a:r>
              <a:rPr lang="en-US" dirty="0" smtClean="0"/>
              <a:t>Part 8. </a:t>
            </a:r>
            <a:r>
              <a:rPr lang="en-US" dirty="0"/>
              <a:t>Using Favorites or Bookmarks in Your Web Browser </a:t>
            </a:r>
            <a:br>
              <a:rPr lang="en-US" dirty="0"/>
            </a:br>
            <a:endParaRPr lang="en-US" dirty="0"/>
          </a:p>
        </p:txBody>
      </p:sp>
      <p:pic>
        <p:nvPicPr>
          <p:cNvPr id="5" name="Picture 4" descr="A screenshot of a cell phone&#10;&#10;Description generated with very high confidence">
            <a:extLst>
              <a:ext uri="{FF2B5EF4-FFF2-40B4-BE49-F238E27FC236}">
                <a16:creationId xmlns="" xmlns:a16="http://schemas.microsoft.com/office/drawing/2014/main" id="{FF9BA5C9-2523-4EAE-A8A0-4CBF90698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 y="1097280"/>
            <a:ext cx="5527040" cy="4145280"/>
          </a:xfrm>
          <a:prstGeom prst="rect">
            <a:avLst/>
          </a:prstGeom>
        </p:spPr>
      </p:pic>
      <p:pic>
        <p:nvPicPr>
          <p:cNvPr id="7" name="Picture 6" descr="A screenshot of a computer&#10;&#10;Description generated with very high confidence">
            <a:extLst>
              <a:ext uri="{FF2B5EF4-FFF2-40B4-BE49-F238E27FC236}">
                <a16:creationId xmlns="" xmlns:a16="http://schemas.microsoft.com/office/drawing/2014/main" id="{66ED1A78-6053-473A-B415-F4450289D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030" y="1097280"/>
            <a:ext cx="5453380" cy="4090035"/>
          </a:xfrm>
          <a:prstGeom prst="rect">
            <a:avLst/>
          </a:prstGeom>
        </p:spPr>
      </p:pic>
      <p:sp>
        <p:nvSpPr>
          <p:cNvPr id="8" name="TextBox 7">
            <a:extLst>
              <a:ext uri="{FF2B5EF4-FFF2-40B4-BE49-F238E27FC236}">
                <a16:creationId xmlns="" xmlns:a16="http://schemas.microsoft.com/office/drawing/2014/main" id="{6CD31E81-BC2F-4164-8FC6-D9A6F849E51D}"/>
              </a:ext>
            </a:extLst>
          </p:cNvPr>
          <p:cNvSpPr txBox="1"/>
          <p:nvPr/>
        </p:nvSpPr>
        <p:spPr>
          <a:xfrm>
            <a:off x="4897120" y="5374550"/>
            <a:ext cx="707136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 usually right-click on the little house to display the menu bar</a:t>
            </a:r>
          </a:p>
          <a:p>
            <a:pPr marL="285750" indent="-285750">
              <a:buFont typeface="Arial" panose="020B0604020202020204" pitchFamily="34" charset="0"/>
              <a:buChar char="•"/>
            </a:pPr>
            <a:r>
              <a:rPr lang="en-US" dirty="0"/>
              <a:t>Then I bookmark websites.</a:t>
            </a:r>
          </a:p>
          <a:p>
            <a:pPr marL="285750" indent="-285750">
              <a:buFont typeface="Arial" panose="020B0604020202020204" pitchFamily="34" charset="0"/>
              <a:buChar char="•"/>
            </a:pPr>
            <a:r>
              <a:rPr lang="en-US" dirty="0"/>
              <a:t>If they are very important and or used frequently I bookmark them in the toolbar option.</a:t>
            </a:r>
          </a:p>
        </p:txBody>
      </p:sp>
      <p:sp>
        <p:nvSpPr>
          <p:cNvPr id="9" name="Oval 8">
            <a:extLst>
              <a:ext uri="{FF2B5EF4-FFF2-40B4-BE49-F238E27FC236}">
                <a16:creationId xmlns="" xmlns:a16="http://schemas.microsoft.com/office/drawing/2014/main" id="{60F4E9A3-25DC-49F1-AA10-84B0967DF04E}"/>
              </a:ext>
            </a:extLst>
          </p:cNvPr>
          <p:cNvSpPr/>
          <p:nvPr/>
        </p:nvSpPr>
        <p:spPr>
          <a:xfrm>
            <a:off x="3596640" y="1483360"/>
            <a:ext cx="2519680" cy="1086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E1D503DA-59E4-483A-8101-C632ED3EDFCF}"/>
              </a:ext>
            </a:extLst>
          </p:cNvPr>
          <p:cNvSpPr/>
          <p:nvPr/>
        </p:nvSpPr>
        <p:spPr>
          <a:xfrm>
            <a:off x="8099425" y="1822905"/>
            <a:ext cx="2519680" cy="1086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475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500" y="0"/>
            <a:ext cx="1626615" cy="6858000"/>
          </a:xfrm>
          <a:prstGeom prst="rect">
            <a:avLst/>
          </a:prstGeom>
        </p:spPr>
      </p:pic>
      <p:sp>
        <p:nvSpPr>
          <p:cNvPr id="2" name="Title 1">
            <a:extLst>
              <a:ext uri="{FF2B5EF4-FFF2-40B4-BE49-F238E27FC236}">
                <a16:creationId xmlns="" xmlns:a16="http://schemas.microsoft.com/office/drawing/2014/main" id="{14941E73-2169-436A-BE5B-9E0009C9B165}"/>
              </a:ext>
            </a:extLst>
          </p:cNvPr>
          <p:cNvSpPr>
            <a:spLocks noGrp="1"/>
          </p:cNvSpPr>
          <p:nvPr>
            <p:ph type="title"/>
          </p:nvPr>
        </p:nvSpPr>
        <p:spPr>
          <a:xfrm>
            <a:off x="749807" y="94962"/>
            <a:ext cx="11001139" cy="775286"/>
          </a:xfrm>
          <a:solidFill>
            <a:schemeClr val="bg1"/>
          </a:solidFill>
        </p:spPr>
        <p:txBody>
          <a:bodyPr>
            <a:normAutofit/>
          </a:bodyPr>
          <a:lstStyle/>
          <a:p>
            <a:r>
              <a:rPr lang="en-US" sz="3600" dirty="0" smtClean="0"/>
              <a:t>Part 8. </a:t>
            </a:r>
            <a:r>
              <a:rPr lang="en-US" sz="3600" dirty="0"/>
              <a:t>Using Favorites or Bookmarks in Your Web Browser</a:t>
            </a:r>
          </a:p>
        </p:txBody>
      </p:sp>
      <p:pic>
        <p:nvPicPr>
          <p:cNvPr id="5" name="Picture 4" descr="A screenshot of a cell phone&#10;&#10;Description generated with very high confidence">
            <a:extLst>
              <a:ext uri="{FF2B5EF4-FFF2-40B4-BE49-F238E27FC236}">
                <a16:creationId xmlns="" xmlns:a16="http://schemas.microsoft.com/office/drawing/2014/main" id="{77CCA407-0E55-4C45-BE08-53F7C2934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60" y="1243648"/>
            <a:ext cx="7030720" cy="5273040"/>
          </a:xfrm>
          <a:prstGeom prst="rect">
            <a:avLst/>
          </a:prstGeom>
        </p:spPr>
      </p:pic>
      <p:sp>
        <p:nvSpPr>
          <p:cNvPr id="6" name="Oval 5">
            <a:extLst>
              <a:ext uri="{FF2B5EF4-FFF2-40B4-BE49-F238E27FC236}">
                <a16:creationId xmlns="" xmlns:a16="http://schemas.microsoft.com/office/drawing/2014/main" id="{4A78A546-ACEB-494B-B5F6-80BD94F74EAC}"/>
              </a:ext>
            </a:extLst>
          </p:cNvPr>
          <p:cNvSpPr/>
          <p:nvPr/>
        </p:nvSpPr>
        <p:spPr>
          <a:xfrm>
            <a:off x="7762240" y="4734560"/>
            <a:ext cx="2316480" cy="487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EA15E01A-9AFB-4E19-BC7F-3433C82EB1F8}"/>
              </a:ext>
            </a:extLst>
          </p:cNvPr>
          <p:cNvSpPr txBox="1"/>
          <p:nvPr/>
        </p:nvSpPr>
        <p:spPr>
          <a:xfrm>
            <a:off x="302260" y="2164696"/>
            <a:ext cx="2745740" cy="2062103"/>
          </a:xfrm>
          <a:prstGeom prst="rect">
            <a:avLst/>
          </a:prstGeom>
          <a:solidFill>
            <a:schemeClr val="bg1"/>
          </a:solidFill>
        </p:spPr>
        <p:txBody>
          <a:bodyPr wrap="square" rtlCol="0">
            <a:spAutoFit/>
          </a:bodyPr>
          <a:lstStyle/>
          <a:p>
            <a:r>
              <a:rPr lang="en-US" sz="3200" dirty="0"/>
              <a:t>Right-click on favorite or bookmark then click on delete</a:t>
            </a:r>
          </a:p>
        </p:txBody>
      </p:sp>
    </p:spTree>
    <p:extLst>
      <p:ext uri="{BB962C8B-B14F-4D97-AF65-F5344CB8AC3E}">
        <p14:creationId xmlns:p14="http://schemas.microsoft.com/office/powerpoint/2010/main" val="251478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15" y="0"/>
            <a:ext cx="1626615" cy="6858000"/>
          </a:xfrm>
          <a:prstGeom prst="rect">
            <a:avLst/>
          </a:prstGeom>
        </p:spPr>
      </p:pic>
      <p:pic>
        <p:nvPicPr>
          <p:cNvPr id="6" name="Picture 5" descr="A screenshot of a cell phone&#10;&#10;Description generated with high confidence">
            <a:extLst>
              <a:ext uri="{FF2B5EF4-FFF2-40B4-BE49-F238E27FC236}">
                <a16:creationId xmlns="" xmlns:a16="http://schemas.microsoft.com/office/drawing/2014/main" id="{71E7A898-E75D-41BB-ADD9-C594378C8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562" y="1471553"/>
            <a:ext cx="5970174" cy="4485641"/>
          </a:xfrm>
          <a:prstGeom prst="rect">
            <a:avLst/>
          </a:prstGeom>
        </p:spPr>
      </p:pic>
      <p:sp>
        <p:nvSpPr>
          <p:cNvPr id="2" name="Title 1">
            <a:extLst>
              <a:ext uri="{FF2B5EF4-FFF2-40B4-BE49-F238E27FC236}">
                <a16:creationId xmlns="" xmlns:a16="http://schemas.microsoft.com/office/drawing/2014/main" id="{A3B1A4DD-DCA1-42E0-8A25-3DFD96B5776B}"/>
              </a:ext>
            </a:extLst>
          </p:cNvPr>
          <p:cNvSpPr>
            <a:spLocks noGrp="1"/>
          </p:cNvSpPr>
          <p:nvPr>
            <p:ph type="title"/>
          </p:nvPr>
        </p:nvSpPr>
        <p:spPr>
          <a:xfrm>
            <a:off x="182879" y="202565"/>
            <a:ext cx="11847903" cy="726949"/>
          </a:xfrm>
          <a:solidFill>
            <a:schemeClr val="bg1"/>
          </a:solidFill>
        </p:spPr>
        <p:txBody>
          <a:bodyPr anchor="t">
            <a:noAutofit/>
          </a:bodyPr>
          <a:lstStyle/>
          <a:p>
            <a:r>
              <a:rPr lang="en-US" sz="3200" dirty="0" smtClean="0"/>
              <a:t>Part 9. </a:t>
            </a:r>
            <a:r>
              <a:rPr lang="en-US" sz="3200" dirty="0"/>
              <a:t>Searching for Text in a Web Page from Your Web Browser </a:t>
            </a:r>
            <a:br>
              <a:rPr lang="en-US" sz="3200" dirty="0"/>
            </a:br>
            <a:endParaRPr lang="en-US" sz="3200" dirty="0"/>
          </a:p>
        </p:txBody>
      </p:sp>
      <p:sp>
        <p:nvSpPr>
          <p:cNvPr id="4" name="TextBox 3">
            <a:extLst>
              <a:ext uri="{FF2B5EF4-FFF2-40B4-BE49-F238E27FC236}">
                <a16:creationId xmlns="" xmlns:a16="http://schemas.microsoft.com/office/drawing/2014/main" id="{FAE4B1AB-24C9-4C99-9769-7B7B9F5122BF}"/>
              </a:ext>
            </a:extLst>
          </p:cNvPr>
          <p:cNvSpPr txBox="1"/>
          <p:nvPr/>
        </p:nvSpPr>
        <p:spPr>
          <a:xfrm>
            <a:off x="414568" y="1925321"/>
            <a:ext cx="5955284" cy="4031873"/>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sz="3200" b="1" dirty="0"/>
              <a:t>Find Tool/dialog (</a:t>
            </a:r>
            <a:r>
              <a:rPr lang="en-US" sz="3200" b="1" dirty="0" err="1"/>
              <a:t>Ctrl+F</a:t>
            </a:r>
            <a:r>
              <a:rPr lang="en-US" sz="3200" b="1" dirty="0"/>
              <a:t>) - </a:t>
            </a:r>
            <a:r>
              <a:rPr lang="en-US" sz="3200" dirty="0"/>
              <a:t>quickly search for the portion of text that covers a subject of interest, instead of reading the whole thing and scrolling through the page.</a:t>
            </a:r>
          </a:p>
          <a:p>
            <a:pPr marL="457200" indent="-457200">
              <a:buFont typeface="Arial" panose="020B0604020202020204" pitchFamily="34" charset="0"/>
              <a:buChar char="•"/>
            </a:pPr>
            <a:r>
              <a:rPr lang="en-US" sz="3200" dirty="0"/>
              <a:t>This shortcut works with popular </a:t>
            </a:r>
            <a:r>
              <a:rPr lang="en-US" sz="3200" dirty="0" smtClean="0"/>
              <a:t>browsers.</a:t>
            </a:r>
            <a:endParaRPr lang="en-US" sz="3200" dirty="0"/>
          </a:p>
        </p:txBody>
      </p:sp>
      <p:sp>
        <p:nvSpPr>
          <p:cNvPr id="7" name="Oval 6">
            <a:extLst>
              <a:ext uri="{FF2B5EF4-FFF2-40B4-BE49-F238E27FC236}">
                <a16:creationId xmlns="" xmlns:a16="http://schemas.microsoft.com/office/drawing/2014/main" id="{370924E2-74FC-45B9-A170-E4CC921CA7D0}"/>
              </a:ext>
            </a:extLst>
          </p:cNvPr>
          <p:cNvSpPr/>
          <p:nvPr/>
        </p:nvSpPr>
        <p:spPr>
          <a:xfrm>
            <a:off x="5285048" y="1389251"/>
            <a:ext cx="4754880" cy="589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12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420" y="0"/>
            <a:ext cx="1626615" cy="6858000"/>
          </a:xfrm>
          <a:prstGeom prst="rect">
            <a:avLst/>
          </a:prstGeom>
        </p:spPr>
      </p:pic>
      <p:sp>
        <p:nvSpPr>
          <p:cNvPr id="2" name="Title 1">
            <a:extLst>
              <a:ext uri="{FF2B5EF4-FFF2-40B4-BE49-F238E27FC236}">
                <a16:creationId xmlns="" xmlns:a16="http://schemas.microsoft.com/office/drawing/2014/main" id="{AC87228D-989E-45EC-B6CA-A6E363AAC172}"/>
              </a:ext>
            </a:extLst>
          </p:cNvPr>
          <p:cNvSpPr>
            <a:spLocks noGrp="1"/>
          </p:cNvSpPr>
          <p:nvPr>
            <p:ph type="title"/>
          </p:nvPr>
        </p:nvSpPr>
        <p:spPr>
          <a:xfrm>
            <a:off x="137160" y="202566"/>
            <a:ext cx="11912600" cy="719391"/>
          </a:xfrm>
          <a:solidFill>
            <a:schemeClr val="bg1"/>
          </a:solidFill>
        </p:spPr>
        <p:txBody>
          <a:bodyPr anchor="t">
            <a:noAutofit/>
          </a:bodyPr>
          <a:lstStyle/>
          <a:p>
            <a:r>
              <a:rPr lang="en-US" sz="3200" dirty="0" smtClean="0"/>
              <a:t>Part 10. </a:t>
            </a:r>
            <a:r>
              <a:rPr lang="en-US" sz="3200" dirty="0"/>
              <a:t>Using Plug-ins, Add-ons, and Extensions in Your Web Browser </a:t>
            </a:r>
            <a:br>
              <a:rPr lang="en-US" sz="3200" dirty="0"/>
            </a:br>
            <a:endParaRPr lang="en-US" sz="3200" dirty="0"/>
          </a:p>
        </p:txBody>
      </p:sp>
      <p:sp>
        <p:nvSpPr>
          <p:cNvPr id="3" name="Content Placeholder 2">
            <a:extLst>
              <a:ext uri="{FF2B5EF4-FFF2-40B4-BE49-F238E27FC236}">
                <a16:creationId xmlns="" xmlns:a16="http://schemas.microsoft.com/office/drawing/2014/main" id="{14DBD370-519E-4FCC-9269-2E45EBAAE8AF}"/>
              </a:ext>
            </a:extLst>
          </p:cNvPr>
          <p:cNvSpPr>
            <a:spLocks noGrp="1"/>
          </p:cNvSpPr>
          <p:nvPr>
            <p:ph idx="1"/>
          </p:nvPr>
        </p:nvSpPr>
        <p:spPr>
          <a:xfrm>
            <a:off x="342900" y="1345248"/>
            <a:ext cx="11501120" cy="4974272"/>
          </a:xfrm>
          <a:solidFill>
            <a:schemeClr val="bg1"/>
          </a:solidFill>
        </p:spPr>
        <p:txBody>
          <a:bodyPr>
            <a:normAutofit fontScale="92500" lnSpcReduction="10000"/>
          </a:bodyPr>
          <a:lstStyle/>
          <a:p>
            <a:r>
              <a:rPr lang="en-US" sz="3600" dirty="0"/>
              <a:t>They are  software components that add features to browsers</a:t>
            </a:r>
          </a:p>
          <a:p>
            <a:pPr lvl="1"/>
            <a:r>
              <a:rPr lang="en-US" sz="3200" dirty="0"/>
              <a:t>Most popular plug-in is Adobe Flash Player to view multimedia content that was created with adobe flash.</a:t>
            </a:r>
          </a:p>
          <a:p>
            <a:r>
              <a:rPr lang="en-US" sz="3600" dirty="0"/>
              <a:t>Modern web browsers also have customized collections of add-ons, plug-ins, and extensions that are maintained by their developers and their community of users.</a:t>
            </a:r>
          </a:p>
          <a:p>
            <a:r>
              <a:rPr lang="en-US" sz="3600" dirty="0"/>
              <a:t>To find add-ons:</a:t>
            </a:r>
          </a:p>
          <a:p>
            <a:pPr lvl="1"/>
            <a:r>
              <a:rPr lang="en-US" sz="3200" dirty="0"/>
              <a:t>For Internet Explorer - </a:t>
            </a:r>
            <a:r>
              <a:rPr lang="en-US" sz="3200" dirty="0">
                <a:hlinkClick r:id="rId3"/>
              </a:rPr>
              <a:t>http://www.iegallery.com</a:t>
            </a:r>
            <a:endParaRPr lang="en-US" sz="3200" dirty="0"/>
          </a:p>
          <a:p>
            <a:pPr lvl="1"/>
            <a:r>
              <a:rPr lang="en-US" sz="3200" dirty="0"/>
              <a:t>For Mozilla - </a:t>
            </a:r>
            <a:r>
              <a:rPr lang="en-US" sz="3200" dirty="0">
                <a:hlinkClick r:id="rId4"/>
              </a:rPr>
              <a:t>https://addons.mozilla.org</a:t>
            </a:r>
            <a:endParaRPr lang="en-US" sz="3200" dirty="0"/>
          </a:p>
          <a:p>
            <a:pPr lvl="1"/>
            <a:r>
              <a:rPr lang="en-US" sz="3200" dirty="0"/>
              <a:t>For Chrome -   </a:t>
            </a:r>
            <a:r>
              <a:rPr lang="en-US" sz="3200" dirty="0">
                <a:hlinkClick r:id="rId5"/>
              </a:rPr>
              <a:t>https://chrome.google.com/webstore/category/extensions</a:t>
            </a:r>
            <a:r>
              <a:rPr lang="en-US" sz="3200" dirty="0"/>
              <a:t> </a:t>
            </a:r>
          </a:p>
        </p:txBody>
      </p:sp>
    </p:spTree>
    <p:extLst>
      <p:ext uri="{BB962C8B-B14F-4D97-AF65-F5344CB8AC3E}">
        <p14:creationId xmlns:p14="http://schemas.microsoft.com/office/powerpoint/2010/main" val="342467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3809" y="0"/>
            <a:ext cx="1626615" cy="6858000"/>
          </a:xfrm>
          <a:prstGeom prst="rect">
            <a:avLst/>
          </a:prstGeom>
        </p:spPr>
      </p:pic>
      <p:sp>
        <p:nvSpPr>
          <p:cNvPr id="2" name="Title 1">
            <a:extLst>
              <a:ext uri="{FF2B5EF4-FFF2-40B4-BE49-F238E27FC236}">
                <a16:creationId xmlns="" xmlns:a16="http://schemas.microsoft.com/office/drawing/2014/main" id="{2CA0F35E-9783-4223-B534-0047FC4DFDCA}"/>
              </a:ext>
            </a:extLst>
          </p:cNvPr>
          <p:cNvSpPr>
            <a:spLocks noGrp="1"/>
          </p:cNvSpPr>
          <p:nvPr>
            <p:ph type="title"/>
          </p:nvPr>
        </p:nvSpPr>
        <p:spPr>
          <a:xfrm>
            <a:off x="167514" y="100629"/>
            <a:ext cx="11856972" cy="1325563"/>
          </a:xfrm>
          <a:solidFill>
            <a:schemeClr val="bg1"/>
          </a:solidFill>
        </p:spPr>
        <p:txBody>
          <a:bodyPr/>
          <a:lstStyle/>
          <a:p>
            <a:r>
              <a:rPr lang="en-US" dirty="0" smtClean="0"/>
              <a:t>Part 10. </a:t>
            </a:r>
            <a:r>
              <a:rPr lang="en-US" dirty="0"/>
              <a:t>Using Plug-ins, Add-ons, and Extensions in Your Web Browser </a:t>
            </a:r>
          </a:p>
        </p:txBody>
      </p:sp>
      <p:sp>
        <p:nvSpPr>
          <p:cNvPr id="3" name="Content Placeholder 2">
            <a:extLst>
              <a:ext uri="{FF2B5EF4-FFF2-40B4-BE49-F238E27FC236}">
                <a16:creationId xmlns="" xmlns:a16="http://schemas.microsoft.com/office/drawing/2014/main" id="{23AA854C-6701-4B29-B665-74B7C172C553}"/>
              </a:ext>
            </a:extLst>
          </p:cNvPr>
          <p:cNvSpPr>
            <a:spLocks noGrp="1"/>
          </p:cNvSpPr>
          <p:nvPr>
            <p:ph idx="1"/>
          </p:nvPr>
        </p:nvSpPr>
        <p:spPr/>
        <p:txBody>
          <a:bodyPr/>
          <a:lstStyle/>
          <a:p>
            <a:r>
              <a:rPr lang="en-US" dirty="0"/>
              <a:t>Point – too many add-ons will make the browser work slower</a:t>
            </a:r>
          </a:p>
          <a:p>
            <a:r>
              <a:rPr lang="en-US" dirty="0"/>
              <a:t>Point – Only install what you need</a:t>
            </a:r>
          </a:p>
        </p:txBody>
      </p:sp>
      <p:pic>
        <p:nvPicPr>
          <p:cNvPr id="4" name="Picture 3">
            <a:extLst>
              <a:ext uri="{FF2B5EF4-FFF2-40B4-BE49-F238E27FC236}">
                <a16:creationId xmlns="" xmlns:a16="http://schemas.microsoft.com/office/drawing/2014/main" id="{0A7A3D62-8E1E-47F1-AF05-EE08ED397087}"/>
              </a:ext>
            </a:extLst>
          </p:cNvPr>
          <p:cNvPicPr>
            <a:picLocks noChangeAspect="1"/>
          </p:cNvPicPr>
          <p:nvPr/>
        </p:nvPicPr>
        <p:blipFill>
          <a:blip r:embed="rId3"/>
          <a:stretch>
            <a:fillRect/>
          </a:stretch>
        </p:blipFill>
        <p:spPr>
          <a:xfrm>
            <a:off x="6400482" y="2473960"/>
            <a:ext cx="5324475" cy="4000500"/>
          </a:xfrm>
          <a:prstGeom prst="rect">
            <a:avLst/>
          </a:prstGeom>
        </p:spPr>
      </p:pic>
    </p:spTree>
    <p:extLst>
      <p:ext uri="{BB962C8B-B14F-4D97-AF65-F5344CB8AC3E}">
        <p14:creationId xmlns:p14="http://schemas.microsoft.com/office/powerpoint/2010/main" val="2932696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626615" cy="6858000"/>
          </a:xfrm>
          <a:prstGeom prst="rect">
            <a:avLst/>
          </a:prstGeom>
        </p:spPr>
      </p:pic>
      <p:sp>
        <p:nvSpPr>
          <p:cNvPr id="2" name="Title 1">
            <a:extLst>
              <a:ext uri="{FF2B5EF4-FFF2-40B4-BE49-F238E27FC236}">
                <a16:creationId xmlns="" xmlns:a16="http://schemas.microsoft.com/office/drawing/2014/main" id="{F5615B62-D80A-4167-9C42-6EB9ADE3D43F}"/>
              </a:ext>
            </a:extLst>
          </p:cNvPr>
          <p:cNvSpPr>
            <a:spLocks noGrp="1"/>
          </p:cNvSpPr>
          <p:nvPr>
            <p:ph type="title"/>
          </p:nvPr>
        </p:nvSpPr>
        <p:spPr>
          <a:xfrm>
            <a:off x="331880" y="266883"/>
            <a:ext cx="10515600" cy="783543"/>
          </a:xfrm>
          <a:solidFill>
            <a:schemeClr val="bg1"/>
          </a:solidFill>
        </p:spPr>
        <p:txBody>
          <a:bodyPr/>
          <a:lstStyle/>
          <a:p>
            <a:r>
              <a:rPr lang="en-US" dirty="0"/>
              <a:t> </a:t>
            </a:r>
            <a:r>
              <a:rPr lang="en-US" dirty="0" smtClean="0"/>
              <a:t>Part 11. </a:t>
            </a:r>
            <a:r>
              <a:rPr lang="en-US" dirty="0"/>
              <a:t>Summary </a:t>
            </a:r>
          </a:p>
        </p:txBody>
      </p:sp>
      <p:sp>
        <p:nvSpPr>
          <p:cNvPr id="3" name="Content Placeholder 2">
            <a:extLst>
              <a:ext uri="{FF2B5EF4-FFF2-40B4-BE49-F238E27FC236}">
                <a16:creationId xmlns="" xmlns:a16="http://schemas.microsoft.com/office/drawing/2014/main" id="{32912BE5-BAC2-4600-AF10-307F71C1643C}"/>
              </a:ext>
            </a:extLst>
          </p:cNvPr>
          <p:cNvSpPr>
            <a:spLocks noGrp="1"/>
          </p:cNvSpPr>
          <p:nvPr>
            <p:ph idx="1"/>
          </p:nvPr>
        </p:nvSpPr>
        <p:spPr>
          <a:xfrm>
            <a:off x="331880" y="1598914"/>
            <a:ext cx="10515600" cy="2070966"/>
          </a:xfrm>
          <a:solidFill>
            <a:schemeClr val="bg1"/>
          </a:solidFill>
        </p:spPr>
        <p:txBody>
          <a:bodyPr/>
          <a:lstStyle/>
          <a:p>
            <a:r>
              <a:rPr lang="en-US" dirty="0"/>
              <a:t>You learned about the Internet and the World Wide Web, what they have in common, and what's different about them. </a:t>
            </a:r>
          </a:p>
          <a:p>
            <a:r>
              <a:rPr lang="en-US" dirty="0"/>
              <a:t>You also learned important concepts like websites, web pages, web browsers, and more. </a:t>
            </a:r>
          </a:p>
        </p:txBody>
      </p:sp>
    </p:spTree>
    <p:extLst>
      <p:ext uri="{BB962C8B-B14F-4D97-AF65-F5344CB8AC3E}">
        <p14:creationId xmlns:p14="http://schemas.microsoft.com/office/powerpoint/2010/main" val="2355692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84921-7ACC-4497-90FB-21977AC7466F}"/>
              </a:ext>
            </a:extLst>
          </p:cNvPr>
          <p:cNvSpPr>
            <a:spLocks noGrp="1"/>
          </p:cNvSpPr>
          <p:nvPr>
            <p:ph type="title"/>
          </p:nvPr>
        </p:nvSpPr>
        <p:spPr>
          <a:xfrm>
            <a:off x="3834244" y="0"/>
            <a:ext cx="6681355" cy="630555"/>
          </a:xfrm>
        </p:spPr>
        <p:txBody>
          <a:bodyPr anchor="t">
            <a:normAutofit fontScale="90000"/>
          </a:bodyPr>
          <a:lstStyle/>
          <a:p>
            <a:r>
              <a:rPr lang="en-US" dirty="0"/>
              <a:t>1.12 Exam Essentials </a:t>
            </a:r>
            <a:br>
              <a:rPr lang="en-US" dirty="0"/>
            </a:br>
            <a:endParaRPr lang="en-US" dirty="0"/>
          </a:p>
        </p:txBody>
      </p:sp>
      <p:pic>
        <p:nvPicPr>
          <p:cNvPr id="4" name="Picture 3"/>
          <p:cNvPicPr>
            <a:picLocks noChangeAspect="1"/>
          </p:cNvPicPr>
          <p:nvPr/>
        </p:nvPicPr>
        <p:blipFill>
          <a:blip r:embed="rId2"/>
          <a:stretch>
            <a:fillRect/>
          </a:stretch>
        </p:blipFill>
        <p:spPr>
          <a:xfrm>
            <a:off x="0" y="0"/>
            <a:ext cx="1626615" cy="6858000"/>
          </a:xfrm>
          <a:prstGeom prst="rect">
            <a:avLst/>
          </a:prstGeom>
        </p:spPr>
      </p:pic>
      <p:sp>
        <p:nvSpPr>
          <p:cNvPr id="3" name="Content Placeholder 2">
            <a:extLst>
              <a:ext uri="{FF2B5EF4-FFF2-40B4-BE49-F238E27FC236}">
                <a16:creationId xmlns="" xmlns:a16="http://schemas.microsoft.com/office/drawing/2014/main" id="{C1E86E0F-568A-4DEB-B598-D275600197DE}"/>
              </a:ext>
            </a:extLst>
          </p:cNvPr>
          <p:cNvSpPr>
            <a:spLocks noGrp="1"/>
          </p:cNvSpPr>
          <p:nvPr>
            <p:ph idx="1"/>
          </p:nvPr>
        </p:nvSpPr>
        <p:spPr>
          <a:xfrm>
            <a:off x="223520" y="630555"/>
            <a:ext cx="11765280" cy="5993765"/>
          </a:xfrm>
          <a:solidFill>
            <a:schemeClr val="bg1"/>
          </a:solidFill>
        </p:spPr>
        <p:txBody>
          <a:bodyPr>
            <a:normAutofit fontScale="92500" lnSpcReduction="10000"/>
          </a:bodyPr>
          <a:lstStyle/>
          <a:p>
            <a:r>
              <a:rPr lang="en-US" dirty="0"/>
              <a:t> Understand the difference between the Internet and the WWW. Many people confuse the Internet with the World Wide Web. Knowing what each of them is and what's different between these concepts is a key aspect of living online.</a:t>
            </a:r>
          </a:p>
          <a:p>
            <a:r>
              <a:rPr lang="en-US" dirty="0"/>
              <a:t> Know what a web browser is and how to use it. You cannot browse the Web without a web browser. Knowing how to use a web browser is mandatory for being productive when online.</a:t>
            </a:r>
          </a:p>
          <a:p>
            <a:r>
              <a:rPr lang="en-US" dirty="0"/>
              <a:t> Know how to use the basic features of a web browser. In order to be productive when browsing the Web, you should know how to navigate among the websites that you have visited, open multiple tabs at the same time, set the homepage, bookmark favorite websites, and more.</a:t>
            </a:r>
          </a:p>
          <a:p>
            <a:r>
              <a:rPr lang="en-US" dirty="0"/>
              <a:t> Learn how to access and clear your browsing history. Your browsing history can help you to access web pages that you have visited in the past. You should learn how to access it and how to clear it when appropriate.</a:t>
            </a:r>
          </a:p>
          <a:p>
            <a:r>
              <a:rPr lang="en-US" dirty="0"/>
              <a:t> Understand what plug-ins are and why they are useful. Plug-ins, add-ons, and extensions can extend what you can do with a web browser. You should learn what plug-ins are and where you can find them for your web browser.</a:t>
            </a:r>
          </a:p>
          <a:p>
            <a:endParaRPr lang="en-US" dirty="0"/>
          </a:p>
          <a:p>
            <a:endParaRPr lang="en-US" dirty="0"/>
          </a:p>
        </p:txBody>
      </p:sp>
    </p:spTree>
    <p:extLst>
      <p:ext uri="{BB962C8B-B14F-4D97-AF65-F5344CB8AC3E}">
        <p14:creationId xmlns:p14="http://schemas.microsoft.com/office/powerpoint/2010/main" val="18937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684" y="0"/>
            <a:ext cx="1627632" cy="6858000"/>
          </a:xfrm>
          <a:prstGeom prst="rect">
            <a:avLst/>
          </a:prstGeom>
        </p:spPr>
      </p:pic>
      <p:sp>
        <p:nvSpPr>
          <p:cNvPr id="2" name="Title 1">
            <a:extLst>
              <a:ext uri="{FF2B5EF4-FFF2-40B4-BE49-F238E27FC236}">
                <a16:creationId xmlns="" xmlns:a16="http://schemas.microsoft.com/office/drawing/2014/main" id="{F6ACFF2C-E1A4-4167-AC9C-4294D9C0C081}"/>
              </a:ext>
            </a:extLst>
          </p:cNvPr>
          <p:cNvSpPr>
            <a:spLocks noGrp="1"/>
          </p:cNvSpPr>
          <p:nvPr>
            <p:ph type="title"/>
          </p:nvPr>
        </p:nvSpPr>
        <p:spPr>
          <a:xfrm>
            <a:off x="797560" y="222885"/>
            <a:ext cx="10515600" cy="1325563"/>
          </a:xfrm>
          <a:solidFill>
            <a:schemeClr val="bg1"/>
          </a:solidFill>
        </p:spPr>
        <p:txBody>
          <a:bodyPr/>
          <a:lstStyle/>
          <a:p>
            <a:r>
              <a:rPr lang="en-US" dirty="0" smtClean="0"/>
              <a:t>Part 1. </a:t>
            </a:r>
            <a:r>
              <a:rPr lang="en-US" dirty="0"/>
              <a:t>understanding the Terminology about the internet and the WWW</a:t>
            </a:r>
          </a:p>
        </p:txBody>
      </p:sp>
      <p:sp>
        <p:nvSpPr>
          <p:cNvPr id="3" name="Content Placeholder 2">
            <a:extLst>
              <a:ext uri="{FF2B5EF4-FFF2-40B4-BE49-F238E27FC236}">
                <a16:creationId xmlns="" xmlns:a16="http://schemas.microsoft.com/office/drawing/2014/main" id="{15AE2F44-4575-4AD7-B79A-1C44C6836266}"/>
              </a:ext>
            </a:extLst>
          </p:cNvPr>
          <p:cNvSpPr>
            <a:spLocks noGrp="1"/>
          </p:cNvSpPr>
          <p:nvPr>
            <p:ph idx="1"/>
          </p:nvPr>
        </p:nvSpPr>
        <p:spPr>
          <a:xfrm>
            <a:off x="243840" y="1690688"/>
            <a:ext cx="11623040" cy="4832031"/>
          </a:xfrm>
          <a:solidFill>
            <a:schemeClr val="bg1"/>
          </a:solidFill>
        </p:spPr>
        <p:txBody>
          <a:bodyPr>
            <a:normAutofit lnSpcReduction="10000"/>
          </a:bodyPr>
          <a:lstStyle/>
          <a:p>
            <a:r>
              <a:rPr lang="en-US" sz="3200" dirty="0"/>
              <a:t>A common mistake in view….many see the internet and the World Wide Web as the same thing.</a:t>
            </a:r>
          </a:p>
          <a:p>
            <a:pPr lvl="1"/>
            <a:r>
              <a:rPr lang="en-US" sz="2800" dirty="0"/>
              <a:t>The WWW..  “is a system of websites connected by links”.</a:t>
            </a:r>
          </a:p>
          <a:p>
            <a:pPr lvl="1"/>
            <a:r>
              <a:rPr lang="en-US" sz="2800" dirty="0"/>
              <a:t>They are stored in servers on the internet.</a:t>
            </a:r>
          </a:p>
          <a:p>
            <a:pPr lvl="1"/>
            <a:r>
              <a:rPr lang="en-US" sz="2800" dirty="0"/>
              <a:t>“WWW is a part of the Internet but not the whole of Internet”</a:t>
            </a:r>
          </a:p>
          <a:p>
            <a:pPr lvl="1"/>
            <a:r>
              <a:rPr lang="en-US" sz="2800" dirty="0"/>
              <a:t>The WWW was invented by a British computer scientist, Tim Berners-Lee in 1989</a:t>
            </a:r>
          </a:p>
          <a:p>
            <a:r>
              <a:rPr lang="en-US" sz="3200" dirty="0"/>
              <a:t>Websites are locations connected to the Internet that maintain one or more web pages.</a:t>
            </a:r>
          </a:p>
          <a:p>
            <a:pPr lvl="1"/>
            <a:r>
              <a:rPr lang="en-US" sz="2800" dirty="0"/>
              <a:t>A </a:t>
            </a:r>
            <a:r>
              <a:rPr lang="en-US" sz="2800" i="1" u="sng" dirty="0"/>
              <a:t>website</a:t>
            </a:r>
            <a:r>
              <a:rPr lang="en-US" sz="2800" dirty="0"/>
              <a:t> is a set of related web pages typically served from a single web domain and hosted on at least one server that is accessible via the Internet</a:t>
            </a:r>
          </a:p>
        </p:txBody>
      </p:sp>
    </p:spTree>
    <p:extLst>
      <p:ext uri="{BB962C8B-B14F-4D97-AF65-F5344CB8AC3E}">
        <p14:creationId xmlns:p14="http://schemas.microsoft.com/office/powerpoint/2010/main" val="323474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975" y="0"/>
            <a:ext cx="1627632" cy="6858000"/>
          </a:xfrm>
          <a:prstGeom prst="rect">
            <a:avLst/>
          </a:prstGeom>
        </p:spPr>
      </p:pic>
      <p:sp>
        <p:nvSpPr>
          <p:cNvPr id="2" name="Title 1">
            <a:extLst>
              <a:ext uri="{FF2B5EF4-FFF2-40B4-BE49-F238E27FC236}">
                <a16:creationId xmlns="" xmlns:a16="http://schemas.microsoft.com/office/drawing/2014/main" id="{FD1613F0-6413-4F8C-BFD2-DD5BCBC8B87A}"/>
              </a:ext>
            </a:extLst>
          </p:cNvPr>
          <p:cNvSpPr>
            <a:spLocks noGrp="1"/>
          </p:cNvSpPr>
          <p:nvPr>
            <p:ph type="title"/>
          </p:nvPr>
        </p:nvSpPr>
        <p:spPr>
          <a:xfrm>
            <a:off x="838200" y="142240"/>
            <a:ext cx="10515600" cy="1325563"/>
          </a:xfrm>
          <a:solidFill>
            <a:schemeClr val="bg1"/>
          </a:solidFill>
        </p:spPr>
        <p:txBody>
          <a:bodyPr/>
          <a:lstStyle/>
          <a:p>
            <a:r>
              <a:rPr lang="en-US" dirty="0"/>
              <a:t>Part 1. understanding the Terminology about the internet and the WWW</a:t>
            </a:r>
          </a:p>
        </p:txBody>
      </p:sp>
      <p:sp>
        <p:nvSpPr>
          <p:cNvPr id="3" name="Content Placeholder 2">
            <a:extLst>
              <a:ext uri="{FF2B5EF4-FFF2-40B4-BE49-F238E27FC236}">
                <a16:creationId xmlns="" xmlns:a16="http://schemas.microsoft.com/office/drawing/2014/main" id="{4DF4F96F-34AE-4189-AD4D-8D7662A6115D}"/>
              </a:ext>
            </a:extLst>
          </p:cNvPr>
          <p:cNvSpPr>
            <a:spLocks noGrp="1"/>
          </p:cNvSpPr>
          <p:nvPr>
            <p:ph idx="1"/>
          </p:nvPr>
        </p:nvSpPr>
        <p:spPr>
          <a:solidFill>
            <a:schemeClr val="bg1"/>
          </a:solidFill>
        </p:spPr>
        <p:txBody>
          <a:bodyPr>
            <a:normAutofit lnSpcReduction="10000"/>
          </a:bodyPr>
          <a:lstStyle/>
          <a:p>
            <a:r>
              <a:rPr lang="en-US" sz="3200" dirty="0"/>
              <a:t>Web Browser – an application that is used to display a web page on a device.</a:t>
            </a:r>
          </a:p>
          <a:p>
            <a:pPr lvl="1"/>
            <a:r>
              <a:rPr lang="en-US" sz="2800" dirty="0"/>
              <a:t>There are other resources within the browser application in order to display the web page correctly.</a:t>
            </a:r>
          </a:p>
          <a:p>
            <a:pPr lvl="2"/>
            <a:r>
              <a:rPr lang="en-US" sz="2400" dirty="0"/>
              <a:t>Examples: Mozilla Firefox, Internet Explorer, Google Chrome, Safari</a:t>
            </a:r>
          </a:p>
          <a:p>
            <a:r>
              <a:rPr lang="en-US" sz="3200" dirty="0"/>
              <a:t>The 1</a:t>
            </a:r>
            <a:r>
              <a:rPr lang="en-US" sz="3200" baseline="30000" dirty="0"/>
              <a:t>st</a:t>
            </a:r>
            <a:r>
              <a:rPr lang="en-US" sz="3200" dirty="0"/>
              <a:t> web Browser, to display web pages, was the </a:t>
            </a:r>
            <a:r>
              <a:rPr lang="en-US" sz="3200" dirty="0" err="1"/>
              <a:t>WorldWideWeb</a:t>
            </a:r>
            <a:r>
              <a:rPr lang="en-US" sz="3200" dirty="0"/>
              <a:t>. </a:t>
            </a:r>
          </a:p>
          <a:p>
            <a:pPr lvl="1"/>
            <a:r>
              <a:rPr lang="en-US" sz="2800" dirty="0"/>
              <a:t>However, the internet does more than allow people to see web pages.</a:t>
            </a:r>
          </a:p>
          <a:p>
            <a:pPr lvl="2"/>
            <a:r>
              <a:rPr lang="en-US" sz="2400" dirty="0"/>
              <a:t>We communicate, track weather, track the stock market, interact academically..</a:t>
            </a:r>
            <a:r>
              <a:rPr lang="en-US" sz="2400" dirty="0" err="1"/>
              <a:t>etc</a:t>
            </a:r>
            <a:r>
              <a:rPr lang="en-US" sz="2400" dirty="0"/>
              <a:t>. </a:t>
            </a:r>
            <a:endParaRPr lang="en-US" dirty="0"/>
          </a:p>
        </p:txBody>
      </p:sp>
    </p:spTree>
    <p:extLst>
      <p:ext uri="{BB962C8B-B14F-4D97-AF65-F5344CB8AC3E}">
        <p14:creationId xmlns:p14="http://schemas.microsoft.com/office/powerpoint/2010/main" val="134667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9899"/>
            <a:ext cx="1626615" cy="6858000"/>
          </a:xfrm>
          <a:prstGeom prst="rect">
            <a:avLst/>
          </a:prstGeom>
        </p:spPr>
      </p:pic>
      <p:sp>
        <p:nvSpPr>
          <p:cNvPr id="2" name="Title 1">
            <a:extLst>
              <a:ext uri="{FF2B5EF4-FFF2-40B4-BE49-F238E27FC236}">
                <a16:creationId xmlns="" xmlns:a16="http://schemas.microsoft.com/office/drawing/2014/main" id="{602C1CDB-15BE-4839-B25A-A886396A0E53}"/>
              </a:ext>
            </a:extLst>
          </p:cNvPr>
          <p:cNvSpPr>
            <a:spLocks noGrp="1"/>
          </p:cNvSpPr>
          <p:nvPr>
            <p:ph type="title"/>
          </p:nvPr>
        </p:nvSpPr>
        <p:spPr>
          <a:xfrm>
            <a:off x="3355319" y="79990"/>
            <a:ext cx="5116106" cy="1325563"/>
          </a:xfrm>
        </p:spPr>
        <p:txBody>
          <a:bodyPr/>
          <a:lstStyle/>
          <a:p>
            <a:r>
              <a:rPr lang="en-US" dirty="0"/>
              <a:t>Knowledge Check</a:t>
            </a:r>
          </a:p>
        </p:txBody>
      </p:sp>
      <p:pic>
        <p:nvPicPr>
          <p:cNvPr id="4" name="Content Placeholder 3">
            <a:extLst>
              <a:ext uri="{FF2B5EF4-FFF2-40B4-BE49-F238E27FC236}">
                <a16:creationId xmlns="" xmlns:a16="http://schemas.microsoft.com/office/drawing/2014/main" id="{2D51D8C6-21BA-44C8-9433-0379A86ACFAE}"/>
              </a:ext>
            </a:extLst>
          </p:cNvPr>
          <p:cNvPicPr>
            <a:picLocks noGrp="1" noChangeAspect="1"/>
          </p:cNvPicPr>
          <p:nvPr>
            <p:ph idx="1"/>
          </p:nvPr>
        </p:nvPicPr>
        <p:blipFill rotWithShape="1">
          <a:blip r:embed="rId3"/>
          <a:srcRect l="9587" t="15570" r="9744" b="39397"/>
          <a:stretch/>
        </p:blipFill>
        <p:spPr>
          <a:xfrm>
            <a:off x="312526" y="1775901"/>
            <a:ext cx="11624884" cy="4055939"/>
          </a:xfrm>
          <a:prstGeom prst="rect">
            <a:avLst/>
          </a:prstGeom>
        </p:spPr>
      </p:pic>
      <p:cxnSp>
        <p:nvCxnSpPr>
          <p:cNvPr id="5" name="Straight Arrow Connector 4"/>
          <p:cNvCxnSpPr/>
          <p:nvPr/>
        </p:nvCxnSpPr>
        <p:spPr>
          <a:xfrm>
            <a:off x="5214347" y="3574473"/>
            <a:ext cx="1821243" cy="60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52132" y="4375517"/>
            <a:ext cx="1798572" cy="423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88159" y="3665157"/>
            <a:ext cx="1647431" cy="370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12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925" y="2022475"/>
            <a:ext cx="5534025" cy="1325563"/>
          </a:xfrm>
        </p:spPr>
        <p:txBody>
          <a:bodyPr>
            <a:normAutofit/>
          </a:bodyPr>
          <a:lstStyle/>
          <a:p>
            <a:pPr algn="ctr"/>
            <a:r>
              <a:rPr lang="en-US" sz="6000" b="1" dirty="0" smtClean="0"/>
              <a:t>Part 2</a:t>
            </a:r>
            <a:endParaRPr lang="en-US" sz="6000" b="1" dirty="0"/>
          </a:p>
        </p:txBody>
      </p:sp>
    </p:spTree>
    <p:extLst>
      <p:ext uri="{BB962C8B-B14F-4D97-AF65-F5344CB8AC3E}">
        <p14:creationId xmlns:p14="http://schemas.microsoft.com/office/powerpoint/2010/main" val="91678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43" y="0"/>
            <a:ext cx="1626615" cy="6858000"/>
          </a:xfrm>
          <a:prstGeom prst="rect">
            <a:avLst/>
          </a:prstGeom>
        </p:spPr>
      </p:pic>
      <p:sp>
        <p:nvSpPr>
          <p:cNvPr id="2" name="Title 1">
            <a:extLst>
              <a:ext uri="{FF2B5EF4-FFF2-40B4-BE49-F238E27FC236}">
                <a16:creationId xmlns="" xmlns:a16="http://schemas.microsoft.com/office/drawing/2014/main" id="{F586DB06-E2B1-43E7-83F2-06FFB5CAFD37}"/>
              </a:ext>
            </a:extLst>
          </p:cNvPr>
          <p:cNvSpPr>
            <a:spLocks noGrp="1"/>
          </p:cNvSpPr>
          <p:nvPr>
            <p:ph type="title"/>
          </p:nvPr>
        </p:nvSpPr>
        <p:spPr>
          <a:xfrm>
            <a:off x="838200" y="0"/>
            <a:ext cx="10515600" cy="1325563"/>
          </a:xfrm>
        </p:spPr>
        <p:txBody>
          <a:bodyPr/>
          <a:lstStyle/>
          <a:p>
            <a:r>
              <a:rPr lang="en-US" dirty="0" smtClean="0"/>
              <a:t>Part 2. </a:t>
            </a:r>
            <a:r>
              <a:rPr lang="en-US" dirty="0"/>
              <a:t>Understanding the World Wide Web</a:t>
            </a:r>
          </a:p>
        </p:txBody>
      </p:sp>
      <p:sp>
        <p:nvSpPr>
          <p:cNvPr id="3" name="Content Placeholder 2">
            <a:extLst>
              <a:ext uri="{FF2B5EF4-FFF2-40B4-BE49-F238E27FC236}">
                <a16:creationId xmlns="" xmlns:a16="http://schemas.microsoft.com/office/drawing/2014/main" id="{692DB305-7387-49FB-B31F-35A53EA9B16E}"/>
              </a:ext>
            </a:extLst>
          </p:cNvPr>
          <p:cNvSpPr>
            <a:spLocks noGrp="1"/>
          </p:cNvSpPr>
          <p:nvPr>
            <p:ph idx="1"/>
          </p:nvPr>
        </p:nvSpPr>
        <p:spPr>
          <a:xfrm>
            <a:off x="375920" y="1155064"/>
            <a:ext cx="11440160" cy="5286375"/>
          </a:xfrm>
          <a:solidFill>
            <a:schemeClr val="bg1"/>
          </a:solidFill>
        </p:spPr>
        <p:txBody>
          <a:bodyPr>
            <a:normAutofit/>
          </a:bodyPr>
          <a:lstStyle/>
          <a:p>
            <a:r>
              <a:rPr lang="en-US" sz="3200" b="1" dirty="0"/>
              <a:t>Protocol:</a:t>
            </a:r>
            <a:r>
              <a:rPr lang="en-US" sz="3200" dirty="0"/>
              <a:t> The specific data-transmission </a:t>
            </a:r>
            <a:r>
              <a:rPr lang="en-US" sz="3200" u="sng" dirty="0"/>
              <a:t>rules</a:t>
            </a:r>
            <a:r>
              <a:rPr lang="en-US" sz="3200" dirty="0"/>
              <a:t> for accessing the resource on the Web. For websites and web pages, it can be </a:t>
            </a:r>
            <a:r>
              <a:rPr lang="en-US" sz="3200" b="1" dirty="0"/>
              <a:t>http:// </a:t>
            </a:r>
            <a:r>
              <a:rPr lang="en-US" sz="3200" dirty="0"/>
              <a:t>(Hypertext Transfer Protocol) or </a:t>
            </a:r>
            <a:r>
              <a:rPr lang="en-US" sz="3200" b="1" dirty="0"/>
              <a:t>https:// </a:t>
            </a:r>
            <a:r>
              <a:rPr lang="en-US" sz="3200" dirty="0"/>
              <a:t>(the </a:t>
            </a:r>
            <a:r>
              <a:rPr lang="en-US" sz="3200" u="sng" dirty="0"/>
              <a:t>s</a:t>
            </a:r>
            <a:r>
              <a:rPr lang="en-US" sz="3200" dirty="0"/>
              <a:t> at the end stands for Secure). </a:t>
            </a:r>
          </a:p>
          <a:p>
            <a:pPr lvl="1"/>
            <a:r>
              <a:rPr lang="en-US" dirty="0"/>
              <a:t>It use to be that you had to type the protocol to reach a website, but today's web browsers supply it automatically.</a:t>
            </a:r>
          </a:p>
          <a:p>
            <a:r>
              <a:rPr lang="en-US" sz="3200" b="1" dirty="0"/>
              <a:t>Prefix: www </a:t>
            </a:r>
            <a:r>
              <a:rPr lang="en-US" sz="3200" dirty="0"/>
              <a:t>is the prefix used for visiting websites on the Web. </a:t>
            </a:r>
            <a:r>
              <a:rPr lang="en-US" sz="3200" u="sng" dirty="0"/>
              <a:t>Most websites do not require it</a:t>
            </a:r>
            <a:r>
              <a:rPr lang="en-US" sz="3200" dirty="0"/>
              <a:t>, and they can be accessed without typing www as the prefix. For example, typing www.example.com or example.com leads you to the same web page. The www prefix must always be followed by a dot.</a:t>
            </a:r>
          </a:p>
        </p:txBody>
      </p:sp>
    </p:spTree>
    <p:extLst>
      <p:ext uri="{BB962C8B-B14F-4D97-AF65-F5344CB8AC3E}">
        <p14:creationId xmlns:p14="http://schemas.microsoft.com/office/powerpoint/2010/main" val="133552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022"/>
            <a:ext cx="1626615" cy="6858000"/>
          </a:xfrm>
          <a:prstGeom prst="rect">
            <a:avLst/>
          </a:prstGeom>
        </p:spPr>
      </p:pic>
      <p:sp>
        <p:nvSpPr>
          <p:cNvPr id="2" name="Title 1">
            <a:extLst>
              <a:ext uri="{FF2B5EF4-FFF2-40B4-BE49-F238E27FC236}">
                <a16:creationId xmlns="" xmlns:a16="http://schemas.microsoft.com/office/drawing/2014/main" id="{8F4CA0A3-4BB7-4F6B-A890-F00A9B713319}"/>
              </a:ext>
            </a:extLst>
          </p:cNvPr>
          <p:cNvSpPr>
            <a:spLocks noGrp="1"/>
          </p:cNvSpPr>
          <p:nvPr>
            <p:ph type="title"/>
          </p:nvPr>
        </p:nvSpPr>
        <p:spPr>
          <a:xfrm>
            <a:off x="838200" y="0"/>
            <a:ext cx="10515600" cy="876615"/>
          </a:xfrm>
        </p:spPr>
        <p:txBody>
          <a:bodyPr/>
          <a:lstStyle/>
          <a:p>
            <a:r>
              <a:rPr lang="en-US" dirty="0"/>
              <a:t>Part 2. Understanding the World Wide Web</a:t>
            </a:r>
          </a:p>
        </p:txBody>
      </p:sp>
      <p:sp>
        <p:nvSpPr>
          <p:cNvPr id="3" name="Content Placeholder 2">
            <a:extLst>
              <a:ext uri="{FF2B5EF4-FFF2-40B4-BE49-F238E27FC236}">
                <a16:creationId xmlns="" xmlns:a16="http://schemas.microsoft.com/office/drawing/2014/main" id="{6DB76FB8-878D-48DE-B7AA-758494B1EF5B}"/>
              </a:ext>
            </a:extLst>
          </p:cNvPr>
          <p:cNvSpPr>
            <a:spLocks noGrp="1"/>
          </p:cNvSpPr>
          <p:nvPr>
            <p:ph idx="1"/>
          </p:nvPr>
        </p:nvSpPr>
        <p:spPr>
          <a:xfrm>
            <a:off x="264160" y="1033144"/>
            <a:ext cx="11663680" cy="5489575"/>
          </a:xfrm>
          <a:solidFill>
            <a:schemeClr val="bg1"/>
          </a:solidFill>
        </p:spPr>
        <p:txBody>
          <a:bodyPr>
            <a:normAutofit fontScale="92500" lnSpcReduction="10000"/>
          </a:bodyPr>
          <a:lstStyle/>
          <a:p>
            <a:r>
              <a:rPr lang="en-US" sz="3200" b="1" dirty="0"/>
              <a:t>Domain Name: </a:t>
            </a:r>
            <a:r>
              <a:rPr lang="en-US" sz="3200" dirty="0"/>
              <a:t>This consists of one or more parts or labels, delimited (defined as the beginning or end of something) by dots, like </a:t>
            </a:r>
            <a:r>
              <a:rPr lang="en-US" sz="3200" b="1" dirty="0"/>
              <a:t>example.com</a:t>
            </a:r>
            <a:r>
              <a:rPr lang="en-US" sz="3200" dirty="0"/>
              <a:t>. The right label (com) is called the </a:t>
            </a:r>
            <a:r>
              <a:rPr lang="en-US" sz="3200" b="1" dirty="0"/>
              <a:t>top-level domain</a:t>
            </a:r>
            <a:r>
              <a:rPr lang="en-US" sz="3200" dirty="0"/>
              <a:t>. Each label to the left of the top-level domain is a subdomain of the domain on its right. In example.com, example is a </a:t>
            </a:r>
            <a:r>
              <a:rPr lang="en-US" sz="3200" b="1" dirty="0"/>
              <a:t>subdomain</a:t>
            </a:r>
            <a:r>
              <a:rPr lang="en-US" sz="3200" dirty="0"/>
              <a:t> of the com domain. Some websites may have multiple subdomains, like example1.example2.com. In this scenario, example 1 is a subdomain of example 2, and example2 is a subdomain of the com top-level domain.</a:t>
            </a:r>
          </a:p>
          <a:p>
            <a:r>
              <a:rPr lang="en-US" sz="3200" b="1" dirty="0"/>
              <a:t>Path:</a:t>
            </a:r>
            <a:r>
              <a:rPr lang="en-US" sz="3200" dirty="0"/>
              <a:t> This element is optional and is generally used to access a very </a:t>
            </a:r>
            <a:r>
              <a:rPr lang="en-US" sz="3200" u="sng" dirty="0"/>
              <a:t>specific resource on a website</a:t>
            </a:r>
            <a:r>
              <a:rPr lang="en-US" sz="3200" dirty="0"/>
              <a:t>, like a certain web page, file, and so on. The path is always preceded by a / (slash) and then followed by the address of the resource you are trying to access, such as example.com/example.</a:t>
            </a:r>
          </a:p>
        </p:txBody>
      </p:sp>
    </p:spTree>
    <p:extLst>
      <p:ext uri="{BB962C8B-B14F-4D97-AF65-F5344CB8AC3E}">
        <p14:creationId xmlns:p14="http://schemas.microsoft.com/office/powerpoint/2010/main" val="70298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054" y="-62144"/>
            <a:ext cx="1626615" cy="6858000"/>
          </a:xfrm>
          <a:prstGeom prst="rect">
            <a:avLst/>
          </a:prstGeom>
        </p:spPr>
      </p:pic>
      <p:sp>
        <p:nvSpPr>
          <p:cNvPr id="2" name="Title 1">
            <a:extLst>
              <a:ext uri="{FF2B5EF4-FFF2-40B4-BE49-F238E27FC236}">
                <a16:creationId xmlns="" xmlns:a16="http://schemas.microsoft.com/office/drawing/2014/main" id="{A7E16F51-6660-4A99-9234-9EBFF394062F}"/>
              </a:ext>
            </a:extLst>
          </p:cNvPr>
          <p:cNvSpPr>
            <a:spLocks noGrp="1"/>
          </p:cNvSpPr>
          <p:nvPr>
            <p:ph type="title"/>
          </p:nvPr>
        </p:nvSpPr>
        <p:spPr>
          <a:xfrm>
            <a:off x="838200" y="365125"/>
            <a:ext cx="10515600" cy="964911"/>
          </a:xfrm>
          <a:solidFill>
            <a:schemeClr val="bg1"/>
          </a:solidFill>
        </p:spPr>
        <p:txBody>
          <a:bodyPr/>
          <a:lstStyle/>
          <a:p>
            <a:r>
              <a:rPr lang="en-US" dirty="0"/>
              <a:t>Part 2. Understanding the World Wide Web</a:t>
            </a:r>
          </a:p>
        </p:txBody>
      </p:sp>
      <p:sp>
        <p:nvSpPr>
          <p:cNvPr id="3" name="Content Placeholder 2">
            <a:extLst>
              <a:ext uri="{FF2B5EF4-FFF2-40B4-BE49-F238E27FC236}">
                <a16:creationId xmlns="" xmlns:a16="http://schemas.microsoft.com/office/drawing/2014/main" id="{FB6D08F3-5489-4E42-AD8A-0F35DCEA7866}"/>
              </a:ext>
            </a:extLst>
          </p:cNvPr>
          <p:cNvSpPr>
            <a:spLocks noGrp="1"/>
          </p:cNvSpPr>
          <p:nvPr>
            <p:ph idx="1"/>
          </p:nvPr>
        </p:nvSpPr>
        <p:spPr>
          <a:xfrm>
            <a:off x="838200" y="1690688"/>
            <a:ext cx="10515600" cy="4351338"/>
          </a:xfrm>
          <a:solidFill>
            <a:schemeClr val="bg1"/>
          </a:solidFill>
        </p:spPr>
        <p:txBody>
          <a:bodyPr>
            <a:normAutofit/>
          </a:bodyPr>
          <a:lstStyle/>
          <a:p>
            <a:r>
              <a:rPr lang="en-US" sz="3600" dirty="0"/>
              <a:t>The complete URL for example.com is the following: </a:t>
            </a:r>
            <a:r>
              <a:rPr lang="en-US" sz="3600" dirty="0">
                <a:hlinkClick r:id="rId3"/>
              </a:rPr>
              <a:t>http://www.example.com</a:t>
            </a:r>
            <a:r>
              <a:rPr lang="en-US" sz="3600" dirty="0"/>
              <a:t>.</a:t>
            </a:r>
          </a:p>
          <a:p>
            <a:r>
              <a:rPr lang="en-US" sz="3600" dirty="0"/>
              <a:t>The http:// protocol is </a:t>
            </a:r>
            <a:r>
              <a:rPr lang="en-US" sz="3600" b="1" dirty="0"/>
              <a:t>automatically</a:t>
            </a:r>
            <a:r>
              <a:rPr lang="en-US" sz="3600" dirty="0"/>
              <a:t> completed by your browser, and you don't have to type it.</a:t>
            </a:r>
          </a:p>
          <a:p>
            <a:r>
              <a:rPr lang="en-US" sz="3600" dirty="0"/>
              <a:t>But.. some websites may require you to type www and </a:t>
            </a:r>
            <a:r>
              <a:rPr lang="en-US" sz="3600" u="sng" dirty="0"/>
              <a:t>cannot be accessed </a:t>
            </a:r>
            <a:r>
              <a:rPr lang="en-US" sz="3600" dirty="0"/>
              <a:t>without this prefix</a:t>
            </a:r>
          </a:p>
          <a:p>
            <a:pPr lvl="1"/>
            <a:r>
              <a:rPr lang="en-US" sz="3600" dirty="0"/>
              <a:t>It depends on how it was configured.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2420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3320</TotalTime>
  <Words>1693</Words>
  <Application>Microsoft Office PowerPoint</Application>
  <PresentationFormat>Widescreen</PresentationFormat>
  <Paragraphs>117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   Understanding the Terminology about the internet and the World Wide Web</vt:lpstr>
      <vt:lpstr>Part 1. understanding the Terminology about the internet and the WWW</vt:lpstr>
      <vt:lpstr>Part 1. understanding the Terminology about the internet and the WWW</vt:lpstr>
      <vt:lpstr>Part 1. understanding the Terminology about the internet and the WWW</vt:lpstr>
      <vt:lpstr>Knowledge Check</vt:lpstr>
      <vt:lpstr>Part 2</vt:lpstr>
      <vt:lpstr>Part 2. Understanding the World Wide Web</vt:lpstr>
      <vt:lpstr>Part 2. Understanding the World Wide Web</vt:lpstr>
      <vt:lpstr>Part 2. Understanding the World Wide Web</vt:lpstr>
      <vt:lpstr>Knowledge Check</vt:lpstr>
      <vt:lpstr>Part 2. Understanding the World Wide Web  </vt:lpstr>
      <vt:lpstr>Part 2. Understanding the World Wide Web</vt:lpstr>
      <vt:lpstr>Part 3</vt:lpstr>
      <vt:lpstr> Part 3. Browsing the Web with a Web Browser </vt:lpstr>
      <vt:lpstr>Part 3. Browsing the Web with a Web Browser</vt:lpstr>
      <vt:lpstr>Part 4. Using Multiple Tabs While Browsing the Web  </vt:lpstr>
      <vt:lpstr>Part 5. Downloading and Uploading Files on the Web  </vt:lpstr>
      <vt:lpstr>Part 6. Setting a Homepage in Your Web Browser  </vt:lpstr>
      <vt:lpstr>Part 6. Setting a Homepage in Your Web Browser</vt:lpstr>
      <vt:lpstr>Part 7. Using and Clearing Your Browsing History  </vt:lpstr>
      <vt:lpstr>PowerPoint Presentation</vt:lpstr>
      <vt:lpstr>Delete browsing history</vt:lpstr>
      <vt:lpstr>Part 8. Using Favorites or Bookmarks in Your Web Browser  </vt:lpstr>
      <vt:lpstr>Part 8. Using Favorites or Bookmarks in Your Web Browser</vt:lpstr>
      <vt:lpstr>Part 9. Searching for Text in a Web Page from Your Web Browser  </vt:lpstr>
      <vt:lpstr>Part 10. Using Plug-ins, Add-ons, and Extensions in Your Web Browser  </vt:lpstr>
      <vt:lpstr>Part 10. Using Plug-ins, Add-ons, and Extensions in Your Web Browser </vt:lpstr>
      <vt:lpstr> Part 11. Summary </vt:lpstr>
      <vt:lpstr>1.12 Exam Essentials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understanding the Terminology about the internet and the WWW</dc:title>
  <dc:creator>Owner</dc:creator>
  <cp:lastModifiedBy>Nelda Valerio</cp:lastModifiedBy>
  <cp:revision>51</cp:revision>
  <dcterms:created xsi:type="dcterms:W3CDTF">2017-08-21T18:56:52Z</dcterms:created>
  <dcterms:modified xsi:type="dcterms:W3CDTF">2020-08-16T21:47:47Z</dcterms:modified>
</cp:coreProperties>
</file>